
<file path=[Content_Types].xml><?xml version="1.0" encoding="utf-8"?>
<Types xmlns="http://schemas.openxmlformats.org/package/2006/content-types">
  <Default Extension="glb" ContentType="model/gltf.binary"/>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778A4-41C6-ACAB-487F-7561E4D5E8D2}" v="45" dt="2020-11-12T11:34:11.554"/>
    <p1510:client id="{080A7B10-36EF-B536-60B3-5CE1C2534F2E}" v="6" dt="2020-11-12T17:55:08.320"/>
    <p1510:client id="{13458EED-1E48-8C2D-CB43-88EAEC32748E}" v="3" dt="2020-11-12T11:24:03.623"/>
    <p1510:client id="{1E98966E-16E2-C054-A761-503EE3BF4101}" v="28" dt="2020-11-12T11:21:08.099"/>
    <p1510:client id="{265EE5AB-33B0-2E8B-D457-EE90B6E700A9}" v="54" dt="2020-11-12T11:12:59.120"/>
    <p1510:client id="{2EBADA21-75A2-9838-5CDE-5DBD92870B28}" v="68" dt="2020-11-12T07:30:21.506"/>
    <p1510:client id="{40A97273-3CFC-BFC0-2625-B32E70B439E1}" v="55" dt="2020-11-12T17:43:34.050"/>
    <p1510:client id="{57251C06-698D-D4A0-911B-DD61BD31BA7F}" v="1637" dt="2020-11-12T10:22:53.416"/>
    <p1510:client id="{618755CB-074F-4CAD-8D74-2103BBEC2FDE}" v="87" dt="2020-11-12T05:03:03.217"/>
    <p1510:client id="{63A25C9A-3BCD-5AD1-F2B5-D8C9F99CB265}" v="5" dt="2020-11-12T11:23:20.987"/>
    <p1510:client id="{8303C707-FB39-B619-7058-9521560D9843}" v="6" dt="2020-11-12T21:07:00.270"/>
    <p1510:client id="{9D1CE50B-130E-AB12-EEFC-ECDF1C7671F9}" v="18" dt="2020-11-12T14:50:45.986"/>
    <p1510:client id="{A2D1789E-1FCB-6044-8C01-A66B9D4BBD1D}" v="553" dt="2020-11-13T04:58:35.767"/>
    <p1510:client id="{ABBFFCD9-2EE0-E0FD-5F6A-BB0D669EA857}" v="27" dt="2020-11-12T11:17:17.298"/>
    <p1510:client id="{B66B999B-4C0D-0235-338E-E7D03B3CB70E}" v="36" dt="2020-11-12T11:37:50.466"/>
    <p1510:client id="{BCFDC038-179C-7170-F7CF-2DB7C72E0AB8}" v="1" dt="2020-11-12T11:14:19.764"/>
    <p1510:client id="{E21FC28E-D4B0-18B8-7E2A-63980A30AA3F}" v="3" dt="2020-11-12T04:46:02.477"/>
    <p1510:client id="{FB74DCB0-6124-4B77-B511-CC8CE5916565}" v="18" dt="2020-11-12T23:22:27.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73" d="100"/>
          <a:sy n="73" d="100"/>
        </p:scale>
        <p:origin x="200"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A86AB-8673-4710-A17C-A8640FEEFE71}"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E5C2B16B-5770-460C-98DC-F407EE1F2650}">
      <dgm:prSet custT="1"/>
      <dgm:spPr/>
      <dgm:t>
        <a:bodyPr/>
        <a:lstStyle/>
        <a:p>
          <a:pPr>
            <a:buFont typeface="Arial" panose="020B0604020202020204" pitchFamily="34" charset="0"/>
            <a:buChar char="•"/>
          </a:pPr>
          <a:r>
            <a:rPr lang="en-GB" sz="1800" b="0" i="0"/>
            <a:t>Eliminated manual monthly meter readings</a:t>
          </a:r>
          <a:endParaRPr lang="en-US" sz="1800"/>
        </a:p>
      </dgm:t>
    </dgm:pt>
    <dgm:pt modelId="{9D8D43DA-EF73-46A8-B2E6-B1265855F34E}" type="parTrans" cxnId="{B55AF778-8540-4F46-BB7E-13FA6FB39715}">
      <dgm:prSet/>
      <dgm:spPr/>
      <dgm:t>
        <a:bodyPr/>
        <a:lstStyle/>
        <a:p>
          <a:endParaRPr lang="en-US" sz="2800"/>
        </a:p>
      </dgm:t>
    </dgm:pt>
    <dgm:pt modelId="{3301F714-4B76-464E-9784-7F9C1955BE35}" type="sibTrans" cxnId="{B55AF778-8540-4F46-BB7E-13FA6FB39715}">
      <dgm:prSet/>
      <dgm:spPr/>
      <dgm:t>
        <a:bodyPr/>
        <a:lstStyle/>
        <a:p>
          <a:endParaRPr lang="en-US" sz="3200"/>
        </a:p>
      </dgm:t>
    </dgm:pt>
    <dgm:pt modelId="{9C013B7D-01D4-4ACF-AC91-FFE4DCD68A10}">
      <dgm:prSet custT="1"/>
      <dgm:spPr/>
      <dgm:t>
        <a:bodyPr/>
        <a:lstStyle/>
        <a:p>
          <a:r>
            <a:rPr lang="en-GB" sz="1800" b="0" i="0"/>
            <a:t>Monitors the electric system in real time</a:t>
          </a:r>
          <a:endParaRPr lang="en-US" sz="1800"/>
        </a:p>
      </dgm:t>
    </dgm:pt>
    <dgm:pt modelId="{CE084B82-9ED6-4F44-B1A7-2C8B4E41F943}" type="parTrans" cxnId="{FC1D5D46-4C6E-4374-A537-F10C848B0AE1}">
      <dgm:prSet/>
      <dgm:spPr/>
      <dgm:t>
        <a:bodyPr/>
        <a:lstStyle/>
        <a:p>
          <a:endParaRPr lang="en-US" sz="2800"/>
        </a:p>
      </dgm:t>
    </dgm:pt>
    <dgm:pt modelId="{DF055F3A-09B1-4F73-A88A-64439EC587F2}" type="sibTrans" cxnId="{FC1D5D46-4C6E-4374-A537-F10C848B0AE1}">
      <dgm:prSet/>
      <dgm:spPr/>
      <dgm:t>
        <a:bodyPr/>
        <a:lstStyle/>
        <a:p>
          <a:endParaRPr lang="en-US" sz="3200"/>
        </a:p>
      </dgm:t>
    </dgm:pt>
    <dgm:pt modelId="{B3D19E0A-BA6F-4273-BDF5-AE562F8DDD82}">
      <dgm:prSet custT="1"/>
      <dgm:spPr/>
      <dgm:t>
        <a:bodyPr/>
        <a:lstStyle/>
        <a:p>
          <a:r>
            <a:rPr lang="en-GB" sz="1800" b="0" i="0"/>
            <a:t>Encouraged more efficient use of power resources</a:t>
          </a:r>
          <a:endParaRPr lang="en-US" sz="1800"/>
        </a:p>
      </dgm:t>
    </dgm:pt>
    <dgm:pt modelId="{63674755-6E1D-4CCF-8B59-712CF3C27163}" type="parTrans" cxnId="{E831729C-2757-482E-859F-DD3EF561BC27}">
      <dgm:prSet/>
      <dgm:spPr/>
      <dgm:t>
        <a:bodyPr/>
        <a:lstStyle/>
        <a:p>
          <a:endParaRPr lang="en-US" sz="2800"/>
        </a:p>
      </dgm:t>
    </dgm:pt>
    <dgm:pt modelId="{CF9483E3-2CC4-4DB9-85FD-8B2132CA6AA8}" type="sibTrans" cxnId="{E831729C-2757-482E-859F-DD3EF561BC27}">
      <dgm:prSet/>
      <dgm:spPr/>
      <dgm:t>
        <a:bodyPr/>
        <a:lstStyle/>
        <a:p>
          <a:endParaRPr lang="en-US" sz="3200"/>
        </a:p>
      </dgm:t>
    </dgm:pt>
    <dgm:pt modelId="{4D843604-01D4-1B44-9941-47DB2806EF49}">
      <dgm:prSet custT="1"/>
      <dgm:spPr/>
      <dgm:t>
        <a:bodyPr/>
        <a:lstStyle/>
        <a:p>
          <a:pPr>
            <a:buFont typeface="+mj-lt"/>
            <a:buAutoNum type="arabicPeriod"/>
          </a:pPr>
          <a:r>
            <a:rPr lang="en-GB" sz="1800" b="0" i="0"/>
            <a:t>Provides responsive data for balancing electric loads while reducing blackouts</a:t>
          </a:r>
        </a:p>
        <a:p>
          <a:pPr>
            <a:buFont typeface="+mj-lt"/>
            <a:buAutoNum type="arabicPeriod"/>
          </a:pPr>
          <a:endParaRPr lang="en-GB" sz="1800"/>
        </a:p>
      </dgm:t>
    </dgm:pt>
    <dgm:pt modelId="{7FCD5D7B-5FBD-D340-B309-70EC7C7186D7}" type="parTrans" cxnId="{0786D486-A2B9-5345-B63C-E5D3EDAC69C9}">
      <dgm:prSet/>
      <dgm:spPr/>
      <dgm:t>
        <a:bodyPr/>
        <a:lstStyle/>
        <a:p>
          <a:endParaRPr lang="en-GB" sz="2800"/>
        </a:p>
      </dgm:t>
    </dgm:pt>
    <dgm:pt modelId="{C230502F-9798-5842-ADE3-1F264EB195FE}" type="sibTrans" cxnId="{0786D486-A2B9-5345-B63C-E5D3EDAC69C9}">
      <dgm:prSet/>
      <dgm:spPr/>
      <dgm:t>
        <a:bodyPr/>
        <a:lstStyle/>
        <a:p>
          <a:endParaRPr lang="en-GB" sz="3200"/>
        </a:p>
      </dgm:t>
    </dgm:pt>
    <dgm:pt modelId="{E1E617EA-B4FB-1242-9B07-2D16C51A1A7C}">
      <dgm:prSet custT="1"/>
      <dgm:spPr/>
      <dgm:t>
        <a:bodyPr/>
        <a:lstStyle/>
        <a:p>
          <a:pPr>
            <a:buFont typeface="Arial" panose="020B0604020202020204" pitchFamily="34" charset="0"/>
            <a:buChar char="•"/>
          </a:pPr>
          <a:r>
            <a:rPr lang="en-GB" sz="1800" b="0" i="0"/>
            <a:t>Enabled dynamic pricing</a:t>
          </a:r>
          <a:endParaRPr lang="en-GB" sz="1800"/>
        </a:p>
      </dgm:t>
    </dgm:pt>
    <dgm:pt modelId="{3C3123EB-E690-7B46-AF7E-2FE48860C595}" type="parTrans" cxnId="{847536B1-54B3-D148-9EB8-2161646A4A18}">
      <dgm:prSet/>
      <dgm:spPr/>
      <dgm:t>
        <a:bodyPr/>
        <a:lstStyle/>
        <a:p>
          <a:endParaRPr lang="en-GB" sz="2800"/>
        </a:p>
      </dgm:t>
    </dgm:pt>
    <dgm:pt modelId="{3EDFF4EE-3AF6-9742-B7C1-4DDBEC083E4B}" type="sibTrans" cxnId="{847536B1-54B3-D148-9EB8-2161646A4A18}">
      <dgm:prSet/>
      <dgm:spPr/>
      <dgm:t>
        <a:bodyPr/>
        <a:lstStyle/>
        <a:p>
          <a:endParaRPr lang="en-GB" sz="3200"/>
        </a:p>
      </dgm:t>
    </dgm:pt>
    <dgm:pt modelId="{431029A4-2FC2-6440-9E84-32D0BEE43D37}" type="pres">
      <dgm:prSet presAssocID="{95BA86AB-8673-4710-A17C-A8640FEEFE71}" presName="vert0" presStyleCnt="0">
        <dgm:presLayoutVars>
          <dgm:dir/>
          <dgm:animOne val="branch"/>
          <dgm:animLvl val="lvl"/>
        </dgm:presLayoutVars>
      </dgm:prSet>
      <dgm:spPr/>
    </dgm:pt>
    <dgm:pt modelId="{BACAFC19-D9DD-9B4C-8F85-989EC6DCB5A7}" type="pres">
      <dgm:prSet presAssocID="{E5C2B16B-5770-460C-98DC-F407EE1F2650}" presName="thickLine" presStyleLbl="alignNode1" presStyleIdx="0" presStyleCnt="5"/>
      <dgm:spPr/>
    </dgm:pt>
    <dgm:pt modelId="{42C7ECC9-E101-7A46-B40D-E3D039C71A59}" type="pres">
      <dgm:prSet presAssocID="{E5C2B16B-5770-460C-98DC-F407EE1F2650}" presName="horz1" presStyleCnt="0"/>
      <dgm:spPr/>
    </dgm:pt>
    <dgm:pt modelId="{A2FB3555-2628-0647-8BEE-80EDACA0E9D5}" type="pres">
      <dgm:prSet presAssocID="{E5C2B16B-5770-460C-98DC-F407EE1F2650}" presName="tx1" presStyleLbl="revTx" presStyleIdx="0" presStyleCnt="5"/>
      <dgm:spPr/>
    </dgm:pt>
    <dgm:pt modelId="{23B2E35D-7B20-9544-B0DF-4A0CA21B1C60}" type="pres">
      <dgm:prSet presAssocID="{E5C2B16B-5770-460C-98DC-F407EE1F2650}" presName="vert1" presStyleCnt="0"/>
      <dgm:spPr/>
    </dgm:pt>
    <dgm:pt modelId="{6F381BD6-27B4-1942-B27B-168A9C375CB1}" type="pres">
      <dgm:prSet presAssocID="{9C013B7D-01D4-4ACF-AC91-FFE4DCD68A10}" presName="thickLine" presStyleLbl="alignNode1" presStyleIdx="1" presStyleCnt="5"/>
      <dgm:spPr/>
    </dgm:pt>
    <dgm:pt modelId="{C3554DD7-9B1F-0A42-B37D-9D6C88672B6D}" type="pres">
      <dgm:prSet presAssocID="{9C013B7D-01D4-4ACF-AC91-FFE4DCD68A10}" presName="horz1" presStyleCnt="0"/>
      <dgm:spPr/>
    </dgm:pt>
    <dgm:pt modelId="{ACB007F8-7DD2-F545-B812-426CAC874085}" type="pres">
      <dgm:prSet presAssocID="{9C013B7D-01D4-4ACF-AC91-FFE4DCD68A10}" presName="tx1" presStyleLbl="revTx" presStyleIdx="1" presStyleCnt="5"/>
      <dgm:spPr/>
    </dgm:pt>
    <dgm:pt modelId="{44534E1A-81F9-534B-8F6D-A0A281BACE7D}" type="pres">
      <dgm:prSet presAssocID="{9C013B7D-01D4-4ACF-AC91-FFE4DCD68A10}" presName="vert1" presStyleCnt="0"/>
      <dgm:spPr/>
    </dgm:pt>
    <dgm:pt modelId="{8ADEAB35-92C0-1B46-B61F-897F9EDE28C8}" type="pres">
      <dgm:prSet presAssocID="{B3D19E0A-BA6F-4273-BDF5-AE562F8DDD82}" presName="thickLine" presStyleLbl="alignNode1" presStyleIdx="2" presStyleCnt="5"/>
      <dgm:spPr/>
    </dgm:pt>
    <dgm:pt modelId="{9FCCFF5B-1C32-BD4E-9417-D4369D82E25D}" type="pres">
      <dgm:prSet presAssocID="{B3D19E0A-BA6F-4273-BDF5-AE562F8DDD82}" presName="horz1" presStyleCnt="0"/>
      <dgm:spPr/>
    </dgm:pt>
    <dgm:pt modelId="{04DF9230-D327-2C46-A41C-3E62754E59DB}" type="pres">
      <dgm:prSet presAssocID="{B3D19E0A-BA6F-4273-BDF5-AE562F8DDD82}" presName="tx1" presStyleLbl="revTx" presStyleIdx="2" presStyleCnt="5"/>
      <dgm:spPr/>
    </dgm:pt>
    <dgm:pt modelId="{3C0D497C-94EA-0840-A2CB-22984528F4E8}" type="pres">
      <dgm:prSet presAssocID="{B3D19E0A-BA6F-4273-BDF5-AE562F8DDD82}" presName="vert1" presStyleCnt="0"/>
      <dgm:spPr/>
    </dgm:pt>
    <dgm:pt modelId="{45E720C1-2222-8B43-8F40-C005DCD42FF8}" type="pres">
      <dgm:prSet presAssocID="{4D843604-01D4-1B44-9941-47DB2806EF49}" presName="thickLine" presStyleLbl="alignNode1" presStyleIdx="3" presStyleCnt="5"/>
      <dgm:spPr/>
    </dgm:pt>
    <dgm:pt modelId="{280CFC91-CD84-C848-8DF0-67BB176C41FB}" type="pres">
      <dgm:prSet presAssocID="{4D843604-01D4-1B44-9941-47DB2806EF49}" presName="horz1" presStyleCnt="0"/>
      <dgm:spPr/>
    </dgm:pt>
    <dgm:pt modelId="{D76D666A-C0C2-2145-B0C5-C980AC328BBA}" type="pres">
      <dgm:prSet presAssocID="{4D843604-01D4-1B44-9941-47DB2806EF49}" presName="tx1" presStyleLbl="revTx" presStyleIdx="3" presStyleCnt="5"/>
      <dgm:spPr/>
    </dgm:pt>
    <dgm:pt modelId="{1B3C3312-AA61-4D4F-8953-779E93917154}" type="pres">
      <dgm:prSet presAssocID="{4D843604-01D4-1B44-9941-47DB2806EF49}" presName="vert1" presStyleCnt="0"/>
      <dgm:spPr/>
    </dgm:pt>
    <dgm:pt modelId="{A8BD0A03-1009-A942-86EE-DFBD372831CC}" type="pres">
      <dgm:prSet presAssocID="{E1E617EA-B4FB-1242-9B07-2D16C51A1A7C}" presName="thickLine" presStyleLbl="alignNode1" presStyleIdx="4" presStyleCnt="5"/>
      <dgm:spPr/>
    </dgm:pt>
    <dgm:pt modelId="{4E93E875-D4DF-E544-A2E3-74B249A13395}" type="pres">
      <dgm:prSet presAssocID="{E1E617EA-B4FB-1242-9B07-2D16C51A1A7C}" presName="horz1" presStyleCnt="0"/>
      <dgm:spPr/>
    </dgm:pt>
    <dgm:pt modelId="{233E5FB3-84ED-0D44-A468-3755DF699D4D}" type="pres">
      <dgm:prSet presAssocID="{E1E617EA-B4FB-1242-9B07-2D16C51A1A7C}" presName="tx1" presStyleLbl="revTx" presStyleIdx="4" presStyleCnt="5"/>
      <dgm:spPr/>
    </dgm:pt>
    <dgm:pt modelId="{33571354-3298-0E4D-B160-94BCE2523F05}" type="pres">
      <dgm:prSet presAssocID="{E1E617EA-B4FB-1242-9B07-2D16C51A1A7C}" presName="vert1" presStyleCnt="0"/>
      <dgm:spPr/>
    </dgm:pt>
  </dgm:ptLst>
  <dgm:cxnLst>
    <dgm:cxn modelId="{9D73C91E-3DF7-B24D-AB5B-4C5CD9257816}" type="presOf" srcId="{95BA86AB-8673-4710-A17C-A8640FEEFE71}" destId="{431029A4-2FC2-6440-9E84-32D0BEE43D37}" srcOrd="0" destOrd="0" presId="urn:microsoft.com/office/officeart/2008/layout/LinedList"/>
    <dgm:cxn modelId="{6BF3C244-E845-184C-87CF-A4ECF6F405E4}" type="presOf" srcId="{4D843604-01D4-1B44-9941-47DB2806EF49}" destId="{D76D666A-C0C2-2145-B0C5-C980AC328BBA}" srcOrd="0" destOrd="0" presId="urn:microsoft.com/office/officeart/2008/layout/LinedList"/>
    <dgm:cxn modelId="{FC1D5D46-4C6E-4374-A537-F10C848B0AE1}" srcId="{95BA86AB-8673-4710-A17C-A8640FEEFE71}" destId="{9C013B7D-01D4-4ACF-AC91-FFE4DCD68A10}" srcOrd="1" destOrd="0" parTransId="{CE084B82-9ED6-4F44-B1A7-2C8B4E41F943}" sibTransId="{DF055F3A-09B1-4F73-A88A-64439EC587F2}"/>
    <dgm:cxn modelId="{A092715D-9E1E-A54E-B204-7527CE0C9AB3}" type="presOf" srcId="{E1E617EA-B4FB-1242-9B07-2D16C51A1A7C}" destId="{233E5FB3-84ED-0D44-A468-3755DF699D4D}" srcOrd="0" destOrd="0" presId="urn:microsoft.com/office/officeart/2008/layout/LinedList"/>
    <dgm:cxn modelId="{B55AF778-8540-4F46-BB7E-13FA6FB39715}" srcId="{95BA86AB-8673-4710-A17C-A8640FEEFE71}" destId="{E5C2B16B-5770-460C-98DC-F407EE1F2650}" srcOrd="0" destOrd="0" parTransId="{9D8D43DA-EF73-46A8-B2E6-B1265855F34E}" sibTransId="{3301F714-4B76-464E-9784-7F9C1955BE35}"/>
    <dgm:cxn modelId="{0786D486-A2B9-5345-B63C-E5D3EDAC69C9}" srcId="{95BA86AB-8673-4710-A17C-A8640FEEFE71}" destId="{4D843604-01D4-1B44-9941-47DB2806EF49}" srcOrd="3" destOrd="0" parTransId="{7FCD5D7B-5FBD-D340-B309-70EC7C7186D7}" sibTransId="{C230502F-9798-5842-ADE3-1F264EB195FE}"/>
    <dgm:cxn modelId="{FEE63D8E-BFF5-9749-BCEE-00253E786B70}" type="presOf" srcId="{B3D19E0A-BA6F-4273-BDF5-AE562F8DDD82}" destId="{04DF9230-D327-2C46-A41C-3E62754E59DB}" srcOrd="0" destOrd="0" presId="urn:microsoft.com/office/officeart/2008/layout/LinedList"/>
    <dgm:cxn modelId="{EA867495-7E1F-3140-A544-780C9CD2D010}" type="presOf" srcId="{9C013B7D-01D4-4ACF-AC91-FFE4DCD68A10}" destId="{ACB007F8-7DD2-F545-B812-426CAC874085}" srcOrd="0" destOrd="0" presId="urn:microsoft.com/office/officeart/2008/layout/LinedList"/>
    <dgm:cxn modelId="{E831729C-2757-482E-859F-DD3EF561BC27}" srcId="{95BA86AB-8673-4710-A17C-A8640FEEFE71}" destId="{B3D19E0A-BA6F-4273-BDF5-AE562F8DDD82}" srcOrd="2" destOrd="0" parTransId="{63674755-6E1D-4CCF-8B59-712CF3C27163}" sibTransId="{CF9483E3-2CC4-4DB9-85FD-8B2132CA6AA8}"/>
    <dgm:cxn modelId="{847536B1-54B3-D148-9EB8-2161646A4A18}" srcId="{95BA86AB-8673-4710-A17C-A8640FEEFE71}" destId="{E1E617EA-B4FB-1242-9B07-2D16C51A1A7C}" srcOrd="4" destOrd="0" parTransId="{3C3123EB-E690-7B46-AF7E-2FE48860C595}" sibTransId="{3EDFF4EE-3AF6-9742-B7C1-4DDBEC083E4B}"/>
    <dgm:cxn modelId="{B160FCF6-1242-7148-8DDC-29F8243B96BC}" type="presOf" srcId="{E5C2B16B-5770-460C-98DC-F407EE1F2650}" destId="{A2FB3555-2628-0647-8BEE-80EDACA0E9D5}" srcOrd="0" destOrd="0" presId="urn:microsoft.com/office/officeart/2008/layout/LinedList"/>
    <dgm:cxn modelId="{FF473902-7B70-DC47-A982-DCF01B2FC099}" type="presParOf" srcId="{431029A4-2FC2-6440-9E84-32D0BEE43D37}" destId="{BACAFC19-D9DD-9B4C-8F85-989EC6DCB5A7}" srcOrd="0" destOrd="0" presId="urn:microsoft.com/office/officeart/2008/layout/LinedList"/>
    <dgm:cxn modelId="{C9C2BE4B-4B80-7140-8A81-3A1BCD1FDFE6}" type="presParOf" srcId="{431029A4-2FC2-6440-9E84-32D0BEE43D37}" destId="{42C7ECC9-E101-7A46-B40D-E3D039C71A59}" srcOrd="1" destOrd="0" presId="urn:microsoft.com/office/officeart/2008/layout/LinedList"/>
    <dgm:cxn modelId="{D5CBDF02-AC83-354F-831B-73241B422372}" type="presParOf" srcId="{42C7ECC9-E101-7A46-B40D-E3D039C71A59}" destId="{A2FB3555-2628-0647-8BEE-80EDACA0E9D5}" srcOrd="0" destOrd="0" presId="urn:microsoft.com/office/officeart/2008/layout/LinedList"/>
    <dgm:cxn modelId="{E4EB6A90-C83B-4343-9A27-ADB2519D446D}" type="presParOf" srcId="{42C7ECC9-E101-7A46-B40D-E3D039C71A59}" destId="{23B2E35D-7B20-9544-B0DF-4A0CA21B1C60}" srcOrd="1" destOrd="0" presId="urn:microsoft.com/office/officeart/2008/layout/LinedList"/>
    <dgm:cxn modelId="{AB87E991-A13C-164E-B840-5D33507DDF16}" type="presParOf" srcId="{431029A4-2FC2-6440-9E84-32D0BEE43D37}" destId="{6F381BD6-27B4-1942-B27B-168A9C375CB1}" srcOrd="2" destOrd="0" presId="urn:microsoft.com/office/officeart/2008/layout/LinedList"/>
    <dgm:cxn modelId="{E4DBF2F7-1639-FF46-85EA-0524EB524D76}" type="presParOf" srcId="{431029A4-2FC2-6440-9E84-32D0BEE43D37}" destId="{C3554DD7-9B1F-0A42-B37D-9D6C88672B6D}" srcOrd="3" destOrd="0" presId="urn:microsoft.com/office/officeart/2008/layout/LinedList"/>
    <dgm:cxn modelId="{6D09C2A7-99C1-A741-AA27-A63253305375}" type="presParOf" srcId="{C3554DD7-9B1F-0A42-B37D-9D6C88672B6D}" destId="{ACB007F8-7DD2-F545-B812-426CAC874085}" srcOrd="0" destOrd="0" presId="urn:microsoft.com/office/officeart/2008/layout/LinedList"/>
    <dgm:cxn modelId="{9FE690B4-325F-124B-BE78-37EDB74AF9D3}" type="presParOf" srcId="{C3554DD7-9B1F-0A42-B37D-9D6C88672B6D}" destId="{44534E1A-81F9-534B-8F6D-A0A281BACE7D}" srcOrd="1" destOrd="0" presId="urn:microsoft.com/office/officeart/2008/layout/LinedList"/>
    <dgm:cxn modelId="{6C78A69D-CC2B-1644-AB69-DDC7A87FF30C}" type="presParOf" srcId="{431029A4-2FC2-6440-9E84-32D0BEE43D37}" destId="{8ADEAB35-92C0-1B46-B61F-897F9EDE28C8}" srcOrd="4" destOrd="0" presId="urn:microsoft.com/office/officeart/2008/layout/LinedList"/>
    <dgm:cxn modelId="{24C904F1-F97F-C04C-A6BD-27EB14D1FA79}" type="presParOf" srcId="{431029A4-2FC2-6440-9E84-32D0BEE43D37}" destId="{9FCCFF5B-1C32-BD4E-9417-D4369D82E25D}" srcOrd="5" destOrd="0" presId="urn:microsoft.com/office/officeart/2008/layout/LinedList"/>
    <dgm:cxn modelId="{6626E4C7-4BD0-D64A-BA33-9EE2CC08CFB5}" type="presParOf" srcId="{9FCCFF5B-1C32-BD4E-9417-D4369D82E25D}" destId="{04DF9230-D327-2C46-A41C-3E62754E59DB}" srcOrd="0" destOrd="0" presId="urn:microsoft.com/office/officeart/2008/layout/LinedList"/>
    <dgm:cxn modelId="{904B8EBF-2546-994C-9F7F-BD2939157535}" type="presParOf" srcId="{9FCCFF5B-1C32-BD4E-9417-D4369D82E25D}" destId="{3C0D497C-94EA-0840-A2CB-22984528F4E8}" srcOrd="1" destOrd="0" presId="urn:microsoft.com/office/officeart/2008/layout/LinedList"/>
    <dgm:cxn modelId="{EB6FAF09-4840-C742-802C-23B73A0328D8}" type="presParOf" srcId="{431029A4-2FC2-6440-9E84-32D0BEE43D37}" destId="{45E720C1-2222-8B43-8F40-C005DCD42FF8}" srcOrd="6" destOrd="0" presId="urn:microsoft.com/office/officeart/2008/layout/LinedList"/>
    <dgm:cxn modelId="{DF6712D7-D795-A14F-ABA6-40F298C71E82}" type="presParOf" srcId="{431029A4-2FC2-6440-9E84-32D0BEE43D37}" destId="{280CFC91-CD84-C848-8DF0-67BB176C41FB}" srcOrd="7" destOrd="0" presId="urn:microsoft.com/office/officeart/2008/layout/LinedList"/>
    <dgm:cxn modelId="{2FD2F074-413D-0F44-8C72-4D4C1A765648}" type="presParOf" srcId="{280CFC91-CD84-C848-8DF0-67BB176C41FB}" destId="{D76D666A-C0C2-2145-B0C5-C980AC328BBA}" srcOrd="0" destOrd="0" presId="urn:microsoft.com/office/officeart/2008/layout/LinedList"/>
    <dgm:cxn modelId="{F13FE400-A86C-CD4C-8673-6EA14EDFA39E}" type="presParOf" srcId="{280CFC91-CD84-C848-8DF0-67BB176C41FB}" destId="{1B3C3312-AA61-4D4F-8953-779E93917154}" srcOrd="1" destOrd="0" presId="urn:microsoft.com/office/officeart/2008/layout/LinedList"/>
    <dgm:cxn modelId="{1BBB49AF-3A41-1F49-9F2E-EC9ECE9B94FE}" type="presParOf" srcId="{431029A4-2FC2-6440-9E84-32D0BEE43D37}" destId="{A8BD0A03-1009-A942-86EE-DFBD372831CC}" srcOrd="8" destOrd="0" presId="urn:microsoft.com/office/officeart/2008/layout/LinedList"/>
    <dgm:cxn modelId="{800436A2-A397-A540-AACA-9DC60E3E90C7}" type="presParOf" srcId="{431029A4-2FC2-6440-9E84-32D0BEE43D37}" destId="{4E93E875-D4DF-E544-A2E3-74B249A13395}" srcOrd="9" destOrd="0" presId="urn:microsoft.com/office/officeart/2008/layout/LinedList"/>
    <dgm:cxn modelId="{C894EE80-F257-4D4D-99A7-51BE8F0B3F56}" type="presParOf" srcId="{4E93E875-D4DF-E544-A2E3-74B249A13395}" destId="{233E5FB3-84ED-0D44-A468-3755DF699D4D}" srcOrd="0" destOrd="0" presId="urn:microsoft.com/office/officeart/2008/layout/LinedList"/>
    <dgm:cxn modelId="{322654AA-23E1-DA4A-A4DE-44BFBC54AA27}" type="presParOf" srcId="{4E93E875-D4DF-E544-A2E3-74B249A13395}" destId="{33571354-3298-0E4D-B160-94BCE2523F0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A4CBEC-9120-4E84-AAF0-8B9FCF77376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3B2B56-936F-41B1-8C42-A851912C81C5}">
      <dgm:prSet custT="1"/>
      <dgm:spPr/>
      <dgm:t>
        <a:bodyPr/>
        <a:lstStyle/>
        <a:p>
          <a:pPr>
            <a:lnSpc>
              <a:spcPct val="100000"/>
            </a:lnSpc>
          </a:pPr>
          <a:r>
            <a:rPr lang="en-IN" sz="1400"/>
            <a:t>Based on the evaluation of, time, budget and technical challenges, all the additional security measures were implemented.</a:t>
          </a:r>
          <a:endParaRPr lang="en-US" sz="1400"/>
        </a:p>
      </dgm:t>
    </dgm:pt>
    <dgm:pt modelId="{790309C2-5B1C-4D5B-85CA-54685232C0CD}" type="parTrans" cxnId="{5302E116-5AB8-4171-8788-005C8A30A9DF}">
      <dgm:prSet/>
      <dgm:spPr/>
      <dgm:t>
        <a:bodyPr/>
        <a:lstStyle/>
        <a:p>
          <a:endParaRPr lang="en-US" sz="2800"/>
        </a:p>
      </dgm:t>
    </dgm:pt>
    <dgm:pt modelId="{2E7AF3B7-33D4-4D4E-AE55-433B3B1B282B}" type="sibTrans" cxnId="{5302E116-5AB8-4171-8788-005C8A30A9DF}">
      <dgm:prSet/>
      <dgm:spPr/>
      <dgm:t>
        <a:bodyPr/>
        <a:lstStyle/>
        <a:p>
          <a:endParaRPr lang="en-US" sz="2400"/>
        </a:p>
      </dgm:t>
    </dgm:pt>
    <dgm:pt modelId="{F61E1C31-0DEE-4499-B70E-166EE12AF176}">
      <dgm:prSet custT="1"/>
      <dgm:spPr/>
      <dgm:t>
        <a:bodyPr/>
        <a:lstStyle/>
        <a:p>
          <a:pPr>
            <a:lnSpc>
              <a:spcPct val="100000"/>
            </a:lnSpc>
          </a:pPr>
          <a:r>
            <a:rPr lang="en-IN" sz="1400"/>
            <a:t>Roll-Out was made live on the original planned date. </a:t>
          </a:r>
          <a:endParaRPr lang="en-US" sz="1400"/>
        </a:p>
      </dgm:t>
    </dgm:pt>
    <dgm:pt modelId="{6F3410C3-808F-4035-B796-6CB4288D38F9}" type="parTrans" cxnId="{81FAB48E-83A2-4E8D-B5F5-01AF44C4384F}">
      <dgm:prSet/>
      <dgm:spPr/>
      <dgm:t>
        <a:bodyPr/>
        <a:lstStyle/>
        <a:p>
          <a:endParaRPr lang="en-US" sz="2800"/>
        </a:p>
      </dgm:t>
    </dgm:pt>
    <dgm:pt modelId="{A8C8EFAA-9978-4435-987C-3CAC0F2E36E4}" type="sibTrans" cxnId="{81FAB48E-83A2-4E8D-B5F5-01AF44C4384F}">
      <dgm:prSet/>
      <dgm:spPr/>
      <dgm:t>
        <a:bodyPr/>
        <a:lstStyle/>
        <a:p>
          <a:endParaRPr lang="en-US" sz="2400"/>
        </a:p>
      </dgm:t>
    </dgm:pt>
    <dgm:pt modelId="{FBBE607D-9DD7-46B1-AB8B-DACC9BDC5983}">
      <dgm:prSet custT="1"/>
      <dgm:spPr/>
      <dgm:t>
        <a:bodyPr/>
        <a:lstStyle/>
        <a:p>
          <a:pPr>
            <a:lnSpc>
              <a:spcPct val="100000"/>
            </a:lnSpc>
          </a:pPr>
          <a:r>
            <a:rPr lang="en-IN" sz="1400"/>
            <a:t>Business were very pleased on the way project team has shown utmost flexibility and have adapted to the changes. </a:t>
          </a:r>
          <a:endParaRPr lang="en-US" sz="1400"/>
        </a:p>
      </dgm:t>
    </dgm:pt>
    <dgm:pt modelId="{F2ADEEEA-970F-49E6-B155-AB260C2203C8}" type="parTrans" cxnId="{65C64576-B8DB-41A9-9F3F-8BDA54D2D33F}">
      <dgm:prSet/>
      <dgm:spPr/>
      <dgm:t>
        <a:bodyPr/>
        <a:lstStyle/>
        <a:p>
          <a:endParaRPr lang="en-US" sz="2800"/>
        </a:p>
      </dgm:t>
    </dgm:pt>
    <dgm:pt modelId="{34382D90-3118-4A63-938B-070335C85CA2}" type="sibTrans" cxnId="{65C64576-B8DB-41A9-9F3F-8BDA54D2D33F}">
      <dgm:prSet/>
      <dgm:spPr/>
      <dgm:t>
        <a:bodyPr/>
        <a:lstStyle/>
        <a:p>
          <a:endParaRPr lang="en-US" sz="2400"/>
        </a:p>
      </dgm:t>
    </dgm:pt>
    <dgm:pt modelId="{4836AC8D-BECF-4F4F-901F-55F74E1D5537}">
      <dgm:prSet custT="1"/>
      <dgm:spPr/>
      <dgm:t>
        <a:bodyPr/>
        <a:lstStyle/>
        <a:p>
          <a:pPr>
            <a:lnSpc>
              <a:spcPct val="100000"/>
            </a:lnSpc>
          </a:pPr>
          <a:r>
            <a:rPr lang="en-IN" sz="1400"/>
            <a:t>It wouldn’t have been an easy task to overcome the hurdle without an experienced driving manager. </a:t>
          </a:r>
          <a:endParaRPr lang="en-US" sz="1400"/>
        </a:p>
      </dgm:t>
    </dgm:pt>
    <dgm:pt modelId="{590B1981-B0B1-485A-B7C0-8FE56A79FB20}" type="parTrans" cxnId="{30116D9C-D84C-40EE-A066-1B5D10B550E5}">
      <dgm:prSet/>
      <dgm:spPr/>
      <dgm:t>
        <a:bodyPr/>
        <a:lstStyle/>
        <a:p>
          <a:endParaRPr lang="en-US" sz="2800"/>
        </a:p>
      </dgm:t>
    </dgm:pt>
    <dgm:pt modelId="{5D7F92DB-E3F0-45AC-9773-B5B43DEA6E14}" type="sibTrans" cxnId="{30116D9C-D84C-40EE-A066-1B5D10B550E5}">
      <dgm:prSet/>
      <dgm:spPr/>
      <dgm:t>
        <a:bodyPr/>
        <a:lstStyle/>
        <a:p>
          <a:endParaRPr lang="en-US" sz="2400"/>
        </a:p>
      </dgm:t>
    </dgm:pt>
    <dgm:pt modelId="{D9355284-3041-456C-9728-A07CA98D0D2B}">
      <dgm:prSet custT="1"/>
      <dgm:spPr/>
      <dgm:t>
        <a:bodyPr/>
        <a:lstStyle/>
        <a:p>
          <a:pPr>
            <a:lnSpc>
              <a:spcPct val="100000"/>
            </a:lnSpc>
          </a:pPr>
          <a:r>
            <a:rPr lang="en-IN" sz="1400"/>
            <a:t>The Project Manager was awarded a “Delivery Excellence” Award for managing this challenge. </a:t>
          </a:r>
          <a:endParaRPr lang="en-US" sz="1400"/>
        </a:p>
      </dgm:t>
    </dgm:pt>
    <dgm:pt modelId="{5F762B6D-C695-4F54-8699-F1473BBE75FB}" type="parTrans" cxnId="{9DFFD7BE-46B5-4971-8256-2657B0D239C9}">
      <dgm:prSet/>
      <dgm:spPr/>
      <dgm:t>
        <a:bodyPr/>
        <a:lstStyle/>
        <a:p>
          <a:endParaRPr lang="en-US" sz="2800"/>
        </a:p>
      </dgm:t>
    </dgm:pt>
    <dgm:pt modelId="{43C12E09-AB84-48E4-B35C-DD2A3A76ABED}" type="sibTrans" cxnId="{9DFFD7BE-46B5-4971-8256-2657B0D239C9}">
      <dgm:prSet/>
      <dgm:spPr/>
      <dgm:t>
        <a:bodyPr/>
        <a:lstStyle/>
        <a:p>
          <a:endParaRPr lang="en-US" sz="2400"/>
        </a:p>
      </dgm:t>
    </dgm:pt>
    <dgm:pt modelId="{3BCFB049-8995-4122-9ECE-430C56C701AF}">
      <dgm:prSet custT="1"/>
      <dgm:spPr/>
      <dgm:t>
        <a:bodyPr/>
        <a:lstStyle/>
        <a:p>
          <a:pPr>
            <a:lnSpc>
              <a:spcPct val="100000"/>
            </a:lnSpc>
          </a:pPr>
          <a:r>
            <a:rPr lang="en-IN" sz="1400"/>
            <a:t>The Solution stands strong defending all the cyberattacks, thanks to SAE’s future proof design. </a:t>
          </a:r>
          <a:endParaRPr lang="en-US" sz="1400"/>
        </a:p>
      </dgm:t>
    </dgm:pt>
    <dgm:pt modelId="{8640D1DE-1163-4FAB-9693-A906F2937523}" type="parTrans" cxnId="{321FD566-6F25-4A0D-A605-DF9FF867C7E4}">
      <dgm:prSet/>
      <dgm:spPr/>
      <dgm:t>
        <a:bodyPr/>
        <a:lstStyle/>
        <a:p>
          <a:endParaRPr lang="en-US" sz="2800"/>
        </a:p>
      </dgm:t>
    </dgm:pt>
    <dgm:pt modelId="{FA920EC2-4CD7-4D13-9224-59B985E5C9EE}" type="sibTrans" cxnId="{321FD566-6F25-4A0D-A605-DF9FF867C7E4}">
      <dgm:prSet/>
      <dgm:spPr/>
      <dgm:t>
        <a:bodyPr/>
        <a:lstStyle/>
        <a:p>
          <a:endParaRPr lang="en-US" sz="2400"/>
        </a:p>
      </dgm:t>
    </dgm:pt>
    <dgm:pt modelId="{87A88242-A8B3-40A2-8347-E7CC769091DC}" type="pres">
      <dgm:prSet presAssocID="{C0A4CBEC-9120-4E84-AAF0-8B9FCF773769}" presName="root" presStyleCnt="0">
        <dgm:presLayoutVars>
          <dgm:dir/>
          <dgm:resizeHandles val="exact"/>
        </dgm:presLayoutVars>
      </dgm:prSet>
      <dgm:spPr/>
    </dgm:pt>
    <dgm:pt modelId="{BE2846F5-105D-44E1-9763-C65A73218992}" type="pres">
      <dgm:prSet presAssocID="{333B2B56-936F-41B1-8C42-A851912C81C5}" presName="compNode" presStyleCnt="0"/>
      <dgm:spPr/>
    </dgm:pt>
    <dgm:pt modelId="{8253B2D4-1F02-4A5A-AF80-B866B4528A65}" type="pres">
      <dgm:prSet presAssocID="{333B2B56-936F-41B1-8C42-A851912C81C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9055A78B-83E0-4242-A2E7-E3A2F92E203C}" type="pres">
      <dgm:prSet presAssocID="{333B2B56-936F-41B1-8C42-A851912C81C5}" presName="spaceRect" presStyleCnt="0"/>
      <dgm:spPr/>
    </dgm:pt>
    <dgm:pt modelId="{9A6C7E47-D8AA-4214-80F6-D151212E1562}" type="pres">
      <dgm:prSet presAssocID="{333B2B56-936F-41B1-8C42-A851912C81C5}" presName="textRect" presStyleLbl="revTx" presStyleIdx="0" presStyleCnt="6">
        <dgm:presLayoutVars>
          <dgm:chMax val="1"/>
          <dgm:chPref val="1"/>
        </dgm:presLayoutVars>
      </dgm:prSet>
      <dgm:spPr/>
    </dgm:pt>
    <dgm:pt modelId="{03CDE887-4F82-48B0-84B2-B9F57FB6C3EF}" type="pres">
      <dgm:prSet presAssocID="{2E7AF3B7-33D4-4D4E-AE55-433B3B1B282B}" presName="sibTrans" presStyleCnt="0"/>
      <dgm:spPr/>
    </dgm:pt>
    <dgm:pt modelId="{9D539111-96D4-4E86-A351-B01DED780DCA}" type="pres">
      <dgm:prSet presAssocID="{F61E1C31-0DEE-4499-B70E-166EE12AF176}" presName="compNode" presStyleCnt="0"/>
      <dgm:spPr/>
    </dgm:pt>
    <dgm:pt modelId="{3EAC178E-99A7-47A4-994D-2AE28390DCAC}" type="pres">
      <dgm:prSet presAssocID="{F61E1C31-0DEE-4499-B70E-166EE12AF17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ip Calendar"/>
        </a:ext>
      </dgm:extLst>
    </dgm:pt>
    <dgm:pt modelId="{894891FD-F46B-44D7-B7A1-DA4AB3AF3088}" type="pres">
      <dgm:prSet presAssocID="{F61E1C31-0DEE-4499-B70E-166EE12AF176}" presName="spaceRect" presStyleCnt="0"/>
      <dgm:spPr/>
    </dgm:pt>
    <dgm:pt modelId="{C79ECB72-86AF-493F-B5CA-83AB2A519CD4}" type="pres">
      <dgm:prSet presAssocID="{F61E1C31-0DEE-4499-B70E-166EE12AF176}" presName="textRect" presStyleLbl="revTx" presStyleIdx="1" presStyleCnt="6">
        <dgm:presLayoutVars>
          <dgm:chMax val="1"/>
          <dgm:chPref val="1"/>
        </dgm:presLayoutVars>
      </dgm:prSet>
      <dgm:spPr/>
    </dgm:pt>
    <dgm:pt modelId="{D28F0659-3652-49CD-95D7-543BF58081AF}" type="pres">
      <dgm:prSet presAssocID="{A8C8EFAA-9978-4435-987C-3CAC0F2E36E4}" presName="sibTrans" presStyleCnt="0"/>
      <dgm:spPr/>
    </dgm:pt>
    <dgm:pt modelId="{73C7C6B1-8AC9-4B4D-A9DC-E4D6105B1124}" type="pres">
      <dgm:prSet presAssocID="{FBBE607D-9DD7-46B1-AB8B-DACC9BDC5983}" presName="compNode" presStyleCnt="0"/>
      <dgm:spPr/>
    </dgm:pt>
    <dgm:pt modelId="{54CCC8AC-8EF1-49BC-AF5C-2E2FD501DF75}" type="pres">
      <dgm:prSet presAssocID="{FBBE607D-9DD7-46B1-AB8B-DACC9BDC5983}" presName="iconRect" presStyleLbl="node1" presStyleIdx="2" presStyleCnt="6" custAng="10800000" custLinFactX="100000" custLinFactNeighborX="146946" custLinFactNeighborY="606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134C354B-2969-44E6-AB0E-5A85B5AB6684}" type="pres">
      <dgm:prSet presAssocID="{FBBE607D-9DD7-46B1-AB8B-DACC9BDC5983}" presName="spaceRect" presStyleCnt="0"/>
      <dgm:spPr/>
    </dgm:pt>
    <dgm:pt modelId="{90D83287-9D9D-43FC-BA84-9D9ADE34C049}" type="pres">
      <dgm:prSet presAssocID="{FBBE607D-9DD7-46B1-AB8B-DACC9BDC5983}" presName="textRect" presStyleLbl="revTx" presStyleIdx="2" presStyleCnt="6">
        <dgm:presLayoutVars>
          <dgm:chMax val="1"/>
          <dgm:chPref val="1"/>
        </dgm:presLayoutVars>
      </dgm:prSet>
      <dgm:spPr/>
    </dgm:pt>
    <dgm:pt modelId="{E0A31F5D-3943-4942-9961-EB48B640BC0F}" type="pres">
      <dgm:prSet presAssocID="{34382D90-3118-4A63-938B-070335C85CA2}" presName="sibTrans" presStyleCnt="0"/>
      <dgm:spPr/>
    </dgm:pt>
    <dgm:pt modelId="{05762C4F-C795-4EE9-9A74-CCAB2A539685}" type="pres">
      <dgm:prSet presAssocID="{4836AC8D-BECF-4F4F-901F-55F74E1D5537}" presName="compNode" presStyleCnt="0"/>
      <dgm:spPr/>
    </dgm:pt>
    <dgm:pt modelId="{A4700885-892B-47F2-9241-A92973ABA7E0}" type="pres">
      <dgm:prSet presAssocID="{4836AC8D-BECF-4F4F-901F-55F74E1D5537}" presName="iconRect" presStyleLbl="node1" presStyleIdx="3" presStyleCnt="6" custLinFactX="-100000" custLinFactNeighborX="-148684" custLinFactNeighborY="65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28981945-4EC2-4F26-A411-61BB396209FB}" type="pres">
      <dgm:prSet presAssocID="{4836AC8D-BECF-4F4F-901F-55F74E1D5537}" presName="spaceRect" presStyleCnt="0"/>
      <dgm:spPr/>
    </dgm:pt>
    <dgm:pt modelId="{198E9E21-D47F-4314-B0AA-C38452803BB8}" type="pres">
      <dgm:prSet presAssocID="{4836AC8D-BECF-4F4F-901F-55F74E1D5537}" presName="textRect" presStyleLbl="revTx" presStyleIdx="3" presStyleCnt="6">
        <dgm:presLayoutVars>
          <dgm:chMax val="1"/>
          <dgm:chPref val="1"/>
        </dgm:presLayoutVars>
      </dgm:prSet>
      <dgm:spPr/>
    </dgm:pt>
    <dgm:pt modelId="{D5D3D5C1-9CDD-4B66-9942-37FDE2EB9E78}" type="pres">
      <dgm:prSet presAssocID="{5D7F92DB-E3F0-45AC-9773-B5B43DEA6E14}" presName="sibTrans" presStyleCnt="0"/>
      <dgm:spPr/>
    </dgm:pt>
    <dgm:pt modelId="{3C3872B9-9A5F-4843-A63E-3B96580BB114}" type="pres">
      <dgm:prSet presAssocID="{D9355284-3041-456C-9728-A07CA98D0D2B}" presName="compNode" presStyleCnt="0"/>
      <dgm:spPr/>
    </dgm:pt>
    <dgm:pt modelId="{968218B5-C884-45B6-90A9-F40E0EC81BF0}" type="pres">
      <dgm:prSet presAssocID="{D9355284-3041-456C-9728-A07CA98D0D2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dium"/>
        </a:ext>
      </dgm:extLst>
    </dgm:pt>
    <dgm:pt modelId="{7BFECA93-FE64-4C8D-8E4B-01F170DE143E}" type="pres">
      <dgm:prSet presAssocID="{D9355284-3041-456C-9728-A07CA98D0D2B}" presName="spaceRect" presStyleCnt="0"/>
      <dgm:spPr/>
    </dgm:pt>
    <dgm:pt modelId="{54E48053-3826-4CE2-9579-4E6534D64737}" type="pres">
      <dgm:prSet presAssocID="{D9355284-3041-456C-9728-A07CA98D0D2B}" presName="textRect" presStyleLbl="revTx" presStyleIdx="4" presStyleCnt="6">
        <dgm:presLayoutVars>
          <dgm:chMax val="1"/>
          <dgm:chPref val="1"/>
        </dgm:presLayoutVars>
      </dgm:prSet>
      <dgm:spPr/>
    </dgm:pt>
    <dgm:pt modelId="{3378A10A-BE5F-4F70-A4B6-6E45F27BD4A4}" type="pres">
      <dgm:prSet presAssocID="{43C12E09-AB84-48E4-B35C-DD2A3A76ABED}" presName="sibTrans" presStyleCnt="0"/>
      <dgm:spPr/>
    </dgm:pt>
    <dgm:pt modelId="{3842ECBE-DF0E-44C8-AD54-F11C48383055}" type="pres">
      <dgm:prSet presAssocID="{3BCFB049-8995-4122-9ECE-430C56C701AF}" presName="compNode" presStyleCnt="0"/>
      <dgm:spPr/>
    </dgm:pt>
    <dgm:pt modelId="{C32C9ADC-B379-4B65-9F7A-737551B4B9D0}" type="pres">
      <dgm:prSet presAssocID="{3BCFB049-8995-4122-9ECE-430C56C701A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cket"/>
        </a:ext>
      </dgm:extLst>
    </dgm:pt>
    <dgm:pt modelId="{45094BA5-CCE4-4C19-9F3C-BE8F8EF2E047}" type="pres">
      <dgm:prSet presAssocID="{3BCFB049-8995-4122-9ECE-430C56C701AF}" presName="spaceRect" presStyleCnt="0"/>
      <dgm:spPr/>
    </dgm:pt>
    <dgm:pt modelId="{9722F174-4D22-453F-9732-BEC0B0341E14}" type="pres">
      <dgm:prSet presAssocID="{3BCFB049-8995-4122-9ECE-430C56C701AF}" presName="textRect" presStyleLbl="revTx" presStyleIdx="5" presStyleCnt="6">
        <dgm:presLayoutVars>
          <dgm:chMax val="1"/>
          <dgm:chPref val="1"/>
        </dgm:presLayoutVars>
      </dgm:prSet>
      <dgm:spPr/>
    </dgm:pt>
  </dgm:ptLst>
  <dgm:cxnLst>
    <dgm:cxn modelId="{5302E116-5AB8-4171-8788-005C8A30A9DF}" srcId="{C0A4CBEC-9120-4E84-AAF0-8B9FCF773769}" destId="{333B2B56-936F-41B1-8C42-A851912C81C5}" srcOrd="0" destOrd="0" parTransId="{790309C2-5B1C-4D5B-85CA-54685232C0CD}" sibTransId="{2E7AF3B7-33D4-4D4E-AE55-433B3B1B282B}"/>
    <dgm:cxn modelId="{1DBA0F17-68DD-E742-953C-2B4C18D96538}" type="presOf" srcId="{FBBE607D-9DD7-46B1-AB8B-DACC9BDC5983}" destId="{90D83287-9D9D-43FC-BA84-9D9ADE34C049}" srcOrd="0" destOrd="0" presId="urn:microsoft.com/office/officeart/2018/2/layout/IconLabelList"/>
    <dgm:cxn modelId="{924ABA35-5921-964D-9093-9387B2D2F5B1}" type="presOf" srcId="{C0A4CBEC-9120-4E84-AAF0-8B9FCF773769}" destId="{87A88242-A8B3-40A2-8347-E7CC769091DC}" srcOrd="0" destOrd="0" presId="urn:microsoft.com/office/officeart/2018/2/layout/IconLabelList"/>
    <dgm:cxn modelId="{321FD566-6F25-4A0D-A605-DF9FF867C7E4}" srcId="{C0A4CBEC-9120-4E84-AAF0-8B9FCF773769}" destId="{3BCFB049-8995-4122-9ECE-430C56C701AF}" srcOrd="5" destOrd="0" parTransId="{8640D1DE-1163-4FAB-9693-A906F2937523}" sibTransId="{FA920EC2-4CD7-4D13-9224-59B985E5C9EE}"/>
    <dgm:cxn modelId="{A0CC236D-3222-704C-9359-A81ACF7C8797}" type="presOf" srcId="{F61E1C31-0DEE-4499-B70E-166EE12AF176}" destId="{C79ECB72-86AF-493F-B5CA-83AB2A519CD4}" srcOrd="0" destOrd="0" presId="urn:microsoft.com/office/officeart/2018/2/layout/IconLabelList"/>
    <dgm:cxn modelId="{65C64576-B8DB-41A9-9F3F-8BDA54D2D33F}" srcId="{C0A4CBEC-9120-4E84-AAF0-8B9FCF773769}" destId="{FBBE607D-9DD7-46B1-AB8B-DACC9BDC5983}" srcOrd="2" destOrd="0" parTransId="{F2ADEEEA-970F-49E6-B155-AB260C2203C8}" sibTransId="{34382D90-3118-4A63-938B-070335C85CA2}"/>
    <dgm:cxn modelId="{8A4AFD76-3C82-0D47-9636-1A88B158A526}" type="presOf" srcId="{4836AC8D-BECF-4F4F-901F-55F74E1D5537}" destId="{198E9E21-D47F-4314-B0AA-C38452803BB8}" srcOrd="0" destOrd="0" presId="urn:microsoft.com/office/officeart/2018/2/layout/IconLabelList"/>
    <dgm:cxn modelId="{81FAB48E-83A2-4E8D-B5F5-01AF44C4384F}" srcId="{C0A4CBEC-9120-4E84-AAF0-8B9FCF773769}" destId="{F61E1C31-0DEE-4499-B70E-166EE12AF176}" srcOrd="1" destOrd="0" parTransId="{6F3410C3-808F-4035-B796-6CB4288D38F9}" sibTransId="{A8C8EFAA-9978-4435-987C-3CAC0F2E36E4}"/>
    <dgm:cxn modelId="{FC46E997-6FB3-994D-821C-76DC4E86E032}" type="presOf" srcId="{D9355284-3041-456C-9728-A07CA98D0D2B}" destId="{54E48053-3826-4CE2-9579-4E6534D64737}" srcOrd="0" destOrd="0" presId="urn:microsoft.com/office/officeart/2018/2/layout/IconLabelList"/>
    <dgm:cxn modelId="{30116D9C-D84C-40EE-A066-1B5D10B550E5}" srcId="{C0A4CBEC-9120-4E84-AAF0-8B9FCF773769}" destId="{4836AC8D-BECF-4F4F-901F-55F74E1D5537}" srcOrd="3" destOrd="0" parTransId="{590B1981-B0B1-485A-B7C0-8FE56A79FB20}" sibTransId="{5D7F92DB-E3F0-45AC-9773-B5B43DEA6E14}"/>
    <dgm:cxn modelId="{A7FAF4B3-37D9-D642-9976-4ECA874F6FA8}" type="presOf" srcId="{3BCFB049-8995-4122-9ECE-430C56C701AF}" destId="{9722F174-4D22-453F-9732-BEC0B0341E14}" srcOrd="0" destOrd="0" presId="urn:microsoft.com/office/officeart/2018/2/layout/IconLabelList"/>
    <dgm:cxn modelId="{9DFFD7BE-46B5-4971-8256-2657B0D239C9}" srcId="{C0A4CBEC-9120-4E84-AAF0-8B9FCF773769}" destId="{D9355284-3041-456C-9728-A07CA98D0D2B}" srcOrd="4" destOrd="0" parTransId="{5F762B6D-C695-4F54-8699-F1473BBE75FB}" sibTransId="{43C12E09-AB84-48E4-B35C-DD2A3A76ABED}"/>
    <dgm:cxn modelId="{439008E1-A6D2-BD42-8F86-497C83CA915A}" type="presOf" srcId="{333B2B56-936F-41B1-8C42-A851912C81C5}" destId="{9A6C7E47-D8AA-4214-80F6-D151212E1562}" srcOrd="0" destOrd="0" presId="urn:microsoft.com/office/officeart/2018/2/layout/IconLabelList"/>
    <dgm:cxn modelId="{4431D46D-FC04-0A42-A63B-28E64A4DFF2C}" type="presParOf" srcId="{87A88242-A8B3-40A2-8347-E7CC769091DC}" destId="{BE2846F5-105D-44E1-9763-C65A73218992}" srcOrd="0" destOrd="0" presId="urn:microsoft.com/office/officeart/2018/2/layout/IconLabelList"/>
    <dgm:cxn modelId="{1F92EAF1-87C7-7544-BA12-4E38263274C3}" type="presParOf" srcId="{BE2846F5-105D-44E1-9763-C65A73218992}" destId="{8253B2D4-1F02-4A5A-AF80-B866B4528A65}" srcOrd="0" destOrd="0" presId="urn:microsoft.com/office/officeart/2018/2/layout/IconLabelList"/>
    <dgm:cxn modelId="{30E250B7-DCE1-7B42-ACCF-09E380BDA7DD}" type="presParOf" srcId="{BE2846F5-105D-44E1-9763-C65A73218992}" destId="{9055A78B-83E0-4242-A2E7-E3A2F92E203C}" srcOrd="1" destOrd="0" presId="urn:microsoft.com/office/officeart/2018/2/layout/IconLabelList"/>
    <dgm:cxn modelId="{4D5406CC-6C13-8D43-94BD-8D2280480C7A}" type="presParOf" srcId="{BE2846F5-105D-44E1-9763-C65A73218992}" destId="{9A6C7E47-D8AA-4214-80F6-D151212E1562}" srcOrd="2" destOrd="0" presId="urn:microsoft.com/office/officeart/2018/2/layout/IconLabelList"/>
    <dgm:cxn modelId="{096DF1FA-5E60-F34D-98BE-001EA571188A}" type="presParOf" srcId="{87A88242-A8B3-40A2-8347-E7CC769091DC}" destId="{03CDE887-4F82-48B0-84B2-B9F57FB6C3EF}" srcOrd="1" destOrd="0" presId="urn:microsoft.com/office/officeart/2018/2/layout/IconLabelList"/>
    <dgm:cxn modelId="{8590ADB3-7A5E-E844-A634-1A03E92AC39F}" type="presParOf" srcId="{87A88242-A8B3-40A2-8347-E7CC769091DC}" destId="{9D539111-96D4-4E86-A351-B01DED780DCA}" srcOrd="2" destOrd="0" presId="urn:microsoft.com/office/officeart/2018/2/layout/IconLabelList"/>
    <dgm:cxn modelId="{66136538-18BF-104E-89C0-4A7C98578936}" type="presParOf" srcId="{9D539111-96D4-4E86-A351-B01DED780DCA}" destId="{3EAC178E-99A7-47A4-994D-2AE28390DCAC}" srcOrd="0" destOrd="0" presId="urn:microsoft.com/office/officeart/2018/2/layout/IconLabelList"/>
    <dgm:cxn modelId="{8E468C0A-57F8-914C-8CBB-E280BE9BA1F1}" type="presParOf" srcId="{9D539111-96D4-4E86-A351-B01DED780DCA}" destId="{894891FD-F46B-44D7-B7A1-DA4AB3AF3088}" srcOrd="1" destOrd="0" presId="urn:microsoft.com/office/officeart/2018/2/layout/IconLabelList"/>
    <dgm:cxn modelId="{63F80E11-C5A8-8143-A495-CB948BECA5BB}" type="presParOf" srcId="{9D539111-96D4-4E86-A351-B01DED780DCA}" destId="{C79ECB72-86AF-493F-B5CA-83AB2A519CD4}" srcOrd="2" destOrd="0" presId="urn:microsoft.com/office/officeart/2018/2/layout/IconLabelList"/>
    <dgm:cxn modelId="{80AAA941-AD68-AB4D-8D11-39F7A7C16EF4}" type="presParOf" srcId="{87A88242-A8B3-40A2-8347-E7CC769091DC}" destId="{D28F0659-3652-49CD-95D7-543BF58081AF}" srcOrd="3" destOrd="0" presId="urn:microsoft.com/office/officeart/2018/2/layout/IconLabelList"/>
    <dgm:cxn modelId="{A27ADE5D-BEB2-9F4C-9BFC-62598DAFE671}" type="presParOf" srcId="{87A88242-A8B3-40A2-8347-E7CC769091DC}" destId="{73C7C6B1-8AC9-4B4D-A9DC-E4D6105B1124}" srcOrd="4" destOrd="0" presId="urn:microsoft.com/office/officeart/2018/2/layout/IconLabelList"/>
    <dgm:cxn modelId="{5D85DCF9-5B88-364D-A3BF-714F648D81F4}" type="presParOf" srcId="{73C7C6B1-8AC9-4B4D-A9DC-E4D6105B1124}" destId="{54CCC8AC-8EF1-49BC-AF5C-2E2FD501DF75}" srcOrd="0" destOrd="0" presId="urn:microsoft.com/office/officeart/2018/2/layout/IconLabelList"/>
    <dgm:cxn modelId="{6E57BE23-CF07-584B-8EAC-F41F492BC194}" type="presParOf" srcId="{73C7C6B1-8AC9-4B4D-A9DC-E4D6105B1124}" destId="{134C354B-2969-44E6-AB0E-5A85B5AB6684}" srcOrd="1" destOrd="0" presId="urn:microsoft.com/office/officeart/2018/2/layout/IconLabelList"/>
    <dgm:cxn modelId="{1DEAC7B3-706D-1840-90EF-0189494D0D6F}" type="presParOf" srcId="{73C7C6B1-8AC9-4B4D-A9DC-E4D6105B1124}" destId="{90D83287-9D9D-43FC-BA84-9D9ADE34C049}" srcOrd="2" destOrd="0" presId="urn:microsoft.com/office/officeart/2018/2/layout/IconLabelList"/>
    <dgm:cxn modelId="{F418D16A-C16C-6148-80ED-922831DD0E3C}" type="presParOf" srcId="{87A88242-A8B3-40A2-8347-E7CC769091DC}" destId="{E0A31F5D-3943-4942-9961-EB48B640BC0F}" srcOrd="5" destOrd="0" presId="urn:microsoft.com/office/officeart/2018/2/layout/IconLabelList"/>
    <dgm:cxn modelId="{7A8C516A-9D32-254F-85F5-D9967921B862}" type="presParOf" srcId="{87A88242-A8B3-40A2-8347-E7CC769091DC}" destId="{05762C4F-C795-4EE9-9A74-CCAB2A539685}" srcOrd="6" destOrd="0" presId="urn:microsoft.com/office/officeart/2018/2/layout/IconLabelList"/>
    <dgm:cxn modelId="{A5FF2163-F50B-F847-886C-2431A1DCF872}" type="presParOf" srcId="{05762C4F-C795-4EE9-9A74-CCAB2A539685}" destId="{A4700885-892B-47F2-9241-A92973ABA7E0}" srcOrd="0" destOrd="0" presId="urn:microsoft.com/office/officeart/2018/2/layout/IconLabelList"/>
    <dgm:cxn modelId="{F0FFB5FD-3AD5-2E4B-B454-8DFCF67DA388}" type="presParOf" srcId="{05762C4F-C795-4EE9-9A74-CCAB2A539685}" destId="{28981945-4EC2-4F26-A411-61BB396209FB}" srcOrd="1" destOrd="0" presId="urn:microsoft.com/office/officeart/2018/2/layout/IconLabelList"/>
    <dgm:cxn modelId="{C7657BC7-258B-8E4C-9F43-51507BD802F0}" type="presParOf" srcId="{05762C4F-C795-4EE9-9A74-CCAB2A539685}" destId="{198E9E21-D47F-4314-B0AA-C38452803BB8}" srcOrd="2" destOrd="0" presId="urn:microsoft.com/office/officeart/2018/2/layout/IconLabelList"/>
    <dgm:cxn modelId="{98CDAD14-45BC-DE46-BAF8-FFA2F62623D3}" type="presParOf" srcId="{87A88242-A8B3-40A2-8347-E7CC769091DC}" destId="{D5D3D5C1-9CDD-4B66-9942-37FDE2EB9E78}" srcOrd="7" destOrd="0" presId="urn:microsoft.com/office/officeart/2018/2/layout/IconLabelList"/>
    <dgm:cxn modelId="{FBE0BEBC-3AF4-C04F-99BD-7E53CF2E5E7A}" type="presParOf" srcId="{87A88242-A8B3-40A2-8347-E7CC769091DC}" destId="{3C3872B9-9A5F-4843-A63E-3B96580BB114}" srcOrd="8" destOrd="0" presId="urn:microsoft.com/office/officeart/2018/2/layout/IconLabelList"/>
    <dgm:cxn modelId="{B8863144-178B-9D4A-A07F-487A9440ECDF}" type="presParOf" srcId="{3C3872B9-9A5F-4843-A63E-3B96580BB114}" destId="{968218B5-C884-45B6-90A9-F40E0EC81BF0}" srcOrd="0" destOrd="0" presId="urn:microsoft.com/office/officeart/2018/2/layout/IconLabelList"/>
    <dgm:cxn modelId="{537D4718-9D80-394A-944C-E0A064124D2B}" type="presParOf" srcId="{3C3872B9-9A5F-4843-A63E-3B96580BB114}" destId="{7BFECA93-FE64-4C8D-8E4B-01F170DE143E}" srcOrd="1" destOrd="0" presId="urn:microsoft.com/office/officeart/2018/2/layout/IconLabelList"/>
    <dgm:cxn modelId="{9ED01181-7500-C14E-BC33-53DF9DE53B83}" type="presParOf" srcId="{3C3872B9-9A5F-4843-A63E-3B96580BB114}" destId="{54E48053-3826-4CE2-9579-4E6534D64737}" srcOrd="2" destOrd="0" presId="urn:microsoft.com/office/officeart/2018/2/layout/IconLabelList"/>
    <dgm:cxn modelId="{97F7105A-8DA3-A844-84C7-BEEB6CF415C9}" type="presParOf" srcId="{87A88242-A8B3-40A2-8347-E7CC769091DC}" destId="{3378A10A-BE5F-4F70-A4B6-6E45F27BD4A4}" srcOrd="9" destOrd="0" presId="urn:microsoft.com/office/officeart/2018/2/layout/IconLabelList"/>
    <dgm:cxn modelId="{BF44506D-2571-014D-BE5A-58992D38B23D}" type="presParOf" srcId="{87A88242-A8B3-40A2-8347-E7CC769091DC}" destId="{3842ECBE-DF0E-44C8-AD54-F11C48383055}" srcOrd="10" destOrd="0" presId="urn:microsoft.com/office/officeart/2018/2/layout/IconLabelList"/>
    <dgm:cxn modelId="{6CC03234-6DA7-4242-92EC-529E2E102F2B}" type="presParOf" srcId="{3842ECBE-DF0E-44C8-AD54-F11C48383055}" destId="{C32C9ADC-B379-4B65-9F7A-737551B4B9D0}" srcOrd="0" destOrd="0" presId="urn:microsoft.com/office/officeart/2018/2/layout/IconLabelList"/>
    <dgm:cxn modelId="{0763313C-77B3-CA43-A56B-0B5BAE68A92F}" type="presParOf" srcId="{3842ECBE-DF0E-44C8-AD54-F11C48383055}" destId="{45094BA5-CCE4-4C19-9F3C-BE8F8EF2E047}" srcOrd="1" destOrd="0" presId="urn:microsoft.com/office/officeart/2018/2/layout/IconLabelList"/>
    <dgm:cxn modelId="{F408A859-575F-A242-8BDE-712CB6EEDF1E}" type="presParOf" srcId="{3842ECBE-DF0E-44C8-AD54-F11C48383055}" destId="{9722F174-4D22-453F-9732-BEC0B0341E1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AFC19-D9DD-9B4C-8F85-989EC6DCB5A7}">
      <dsp:nvSpPr>
        <dsp:cNvPr id="0" name=""/>
        <dsp:cNvSpPr/>
      </dsp:nvSpPr>
      <dsp:spPr>
        <a:xfrm>
          <a:off x="0" y="379"/>
          <a:ext cx="4644323"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A2FB3555-2628-0647-8BEE-80EDACA0E9D5}">
      <dsp:nvSpPr>
        <dsp:cNvPr id="0" name=""/>
        <dsp:cNvSpPr/>
      </dsp:nvSpPr>
      <dsp:spPr>
        <a:xfrm>
          <a:off x="0" y="379"/>
          <a:ext cx="4644323" cy="62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GB" sz="1800" b="0" i="0" kern="1200"/>
            <a:t>Eliminated manual monthly meter readings</a:t>
          </a:r>
          <a:endParaRPr lang="en-US" sz="1800" kern="1200"/>
        </a:p>
      </dsp:txBody>
      <dsp:txXfrm>
        <a:off x="0" y="379"/>
        <a:ext cx="4644323" cy="621401"/>
      </dsp:txXfrm>
    </dsp:sp>
    <dsp:sp modelId="{6F381BD6-27B4-1942-B27B-168A9C375CB1}">
      <dsp:nvSpPr>
        <dsp:cNvPr id="0" name=""/>
        <dsp:cNvSpPr/>
      </dsp:nvSpPr>
      <dsp:spPr>
        <a:xfrm>
          <a:off x="0" y="621780"/>
          <a:ext cx="4644323"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ACB007F8-7DD2-F545-B812-426CAC874085}">
      <dsp:nvSpPr>
        <dsp:cNvPr id="0" name=""/>
        <dsp:cNvSpPr/>
      </dsp:nvSpPr>
      <dsp:spPr>
        <a:xfrm>
          <a:off x="0" y="621780"/>
          <a:ext cx="4644323" cy="62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0" i="0" kern="1200"/>
            <a:t>Monitors the electric system in real time</a:t>
          </a:r>
          <a:endParaRPr lang="en-US" sz="1800" kern="1200"/>
        </a:p>
      </dsp:txBody>
      <dsp:txXfrm>
        <a:off x="0" y="621780"/>
        <a:ext cx="4644323" cy="621401"/>
      </dsp:txXfrm>
    </dsp:sp>
    <dsp:sp modelId="{8ADEAB35-92C0-1B46-B61F-897F9EDE28C8}">
      <dsp:nvSpPr>
        <dsp:cNvPr id="0" name=""/>
        <dsp:cNvSpPr/>
      </dsp:nvSpPr>
      <dsp:spPr>
        <a:xfrm>
          <a:off x="0" y="1243181"/>
          <a:ext cx="4644323"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04DF9230-D327-2C46-A41C-3E62754E59DB}">
      <dsp:nvSpPr>
        <dsp:cNvPr id="0" name=""/>
        <dsp:cNvSpPr/>
      </dsp:nvSpPr>
      <dsp:spPr>
        <a:xfrm>
          <a:off x="0" y="1243181"/>
          <a:ext cx="4644323" cy="62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0" i="0" kern="1200"/>
            <a:t>Encouraged more efficient use of power resources</a:t>
          </a:r>
          <a:endParaRPr lang="en-US" sz="1800" kern="1200"/>
        </a:p>
      </dsp:txBody>
      <dsp:txXfrm>
        <a:off x="0" y="1243181"/>
        <a:ext cx="4644323" cy="621401"/>
      </dsp:txXfrm>
    </dsp:sp>
    <dsp:sp modelId="{45E720C1-2222-8B43-8F40-C005DCD42FF8}">
      <dsp:nvSpPr>
        <dsp:cNvPr id="0" name=""/>
        <dsp:cNvSpPr/>
      </dsp:nvSpPr>
      <dsp:spPr>
        <a:xfrm>
          <a:off x="0" y="1864582"/>
          <a:ext cx="4644323"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D76D666A-C0C2-2145-B0C5-C980AC328BBA}">
      <dsp:nvSpPr>
        <dsp:cNvPr id="0" name=""/>
        <dsp:cNvSpPr/>
      </dsp:nvSpPr>
      <dsp:spPr>
        <a:xfrm>
          <a:off x="0" y="1864582"/>
          <a:ext cx="4644323" cy="62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mj-lt"/>
            <a:buNone/>
          </a:pPr>
          <a:r>
            <a:rPr lang="en-GB" sz="1800" b="0" i="0" kern="1200"/>
            <a:t>Provides responsive data for balancing electric loads while reducing blackouts</a:t>
          </a:r>
        </a:p>
        <a:p>
          <a:pPr marL="0" lvl="0" indent="0" algn="l" defTabSz="800100">
            <a:lnSpc>
              <a:spcPct val="90000"/>
            </a:lnSpc>
            <a:spcBef>
              <a:spcPct val="0"/>
            </a:spcBef>
            <a:spcAft>
              <a:spcPct val="35000"/>
            </a:spcAft>
            <a:buFont typeface="+mj-lt"/>
            <a:buNone/>
          </a:pPr>
          <a:endParaRPr lang="en-GB" sz="1800" kern="1200"/>
        </a:p>
      </dsp:txBody>
      <dsp:txXfrm>
        <a:off x="0" y="1864582"/>
        <a:ext cx="4644323" cy="621401"/>
      </dsp:txXfrm>
    </dsp:sp>
    <dsp:sp modelId="{A8BD0A03-1009-A942-86EE-DFBD372831CC}">
      <dsp:nvSpPr>
        <dsp:cNvPr id="0" name=""/>
        <dsp:cNvSpPr/>
      </dsp:nvSpPr>
      <dsp:spPr>
        <a:xfrm>
          <a:off x="0" y="2485983"/>
          <a:ext cx="4644323"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233E5FB3-84ED-0D44-A468-3755DF699D4D}">
      <dsp:nvSpPr>
        <dsp:cNvPr id="0" name=""/>
        <dsp:cNvSpPr/>
      </dsp:nvSpPr>
      <dsp:spPr>
        <a:xfrm>
          <a:off x="0" y="2485983"/>
          <a:ext cx="4644323" cy="62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GB" sz="1800" b="0" i="0" kern="1200"/>
            <a:t>Enabled dynamic pricing</a:t>
          </a:r>
          <a:endParaRPr lang="en-GB" sz="1800" kern="1200"/>
        </a:p>
      </dsp:txBody>
      <dsp:txXfrm>
        <a:off x="0" y="2485983"/>
        <a:ext cx="4644323" cy="621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3B2D4-1F02-4A5A-AF80-B866B4528A65}">
      <dsp:nvSpPr>
        <dsp:cNvPr id="0" name=""/>
        <dsp:cNvSpPr/>
      </dsp:nvSpPr>
      <dsp:spPr>
        <a:xfrm>
          <a:off x="465258" y="796902"/>
          <a:ext cx="754628" cy="75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6C7E47-D8AA-4214-80F6-D151212E1562}">
      <dsp:nvSpPr>
        <dsp:cNvPr id="0" name=""/>
        <dsp:cNvSpPr/>
      </dsp:nvSpPr>
      <dsp:spPr>
        <a:xfrm>
          <a:off x="4096" y="1869751"/>
          <a:ext cx="1676953" cy="104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a:t>Based on the evaluation of, time, budget and technical challenges, all the additional security measures were implemented.</a:t>
          </a:r>
          <a:endParaRPr lang="en-US" sz="1400" kern="1200"/>
        </a:p>
      </dsp:txBody>
      <dsp:txXfrm>
        <a:off x="4096" y="1869751"/>
        <a:ext cx="1676953" cy="1048095"/>
      </dsp:txXfrm>
    </dsp:sp>
    <dsp:sp modelId="{3EAC178E-99A7-47A4-994D-2AE28390DCAC}">
      <dsp:nvSpPr>
        <dsp:cNvPr id="0" name=""/>
        <dsp:cNvSpPr/>
      </dsp:nvSpPr>
      <dsp:spPr>
        <a:xfrm>
          <a:off x="2435678" y="796902"/>
          <a:ext cx="754628" cy="75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9ECB72-86AF-493F-B5CA-83AB2A519CD4}">
      <dsp:nvSpPr>
        <dsp:cNvPr id="0" name=""/>
        <dsp:cNvSpPr/>
      </dsp:nvSpPr>
      <dsp:spPr>
        <a:xfrm>
          <a:off x="1974516" y="1869751"/>
          <a:ext cx="1676953" cy="104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a:t>Roll-Out was made live on the original planned date. </a:t>
          </a:r>
          <a:endParaRPr lang="en-US" sz="1400" kern="1200"/>
        </a:p>
      </dsp:txBody>
      <dsp:txXfrm>
        <a:off x="1974516" y="1869751"/>
        <a:ext cx="1676953" cy="1048095"/>
      </dsp:txXfrm>
    </dsp:sp>
    <dsp:sp modelId="{54CCC8AC-8EF1-49BC-AF5C-2E2FD501DF75}">
      <dsp:nvSpPr>
        <dsp:cNvPr id="0" name=""/>
        <dsp:cNvSpPr/>
      </dsp:nvSpPr>
      <dsp:spPr>
        <a:xfrm rot="10800000">
          <a:off x="6269623" y="842632"/>
          <a:ext cx="754628" cy="75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D83287-9D9D-43FC-BA84-9D9ADE34C049}">
      <dsp:nvSpPr>
        <dsp:cNvPr id="0" name=""/>
        <dsp:cNvSpPr/>
      </dsp:nvSpPr>
      <dsp:spPr>
        <a:xfrm>
          <a:off x="3944935" y="1869751"/>
          <a:ext cx="1676953" cy="104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a:t>Business were very pleased on the way project team has shown utmost flexibility and have adapted to the changes. </a:t>
          </a:r>
          <a:endParaRPr lang="en-US" sz="1400" kern="1200"/>
        </a:p>
      </dsp:txBody>
      <dsp:txXfrm>
        <a:off x="3944935" y="1869751"/>
        <a:ext cx="1676953" cy="1048095"/>
      </dsp:txXfrm>
    </dsp:sp>
    <dsp:sp modelId="{A4700885-892B-47F2-9241-A92973ABA7E0}">
      <dsp:nvSpPr>
        <dsp:cNvPr id="0" name=""/>
        <dsp:cNvSpPr/>
      </dsp:nvSpPr>
      <dsp:spPr>
        <a:xfrm>
          <a:off x="4499876" y="801822"/>
          <a:ext cx="754628" cy="75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8E9E21-D47F-4314-B0AA-C38452803BB8}">
      <dsp:nvSpPr>
        <dsp:cNvPr id="0" name=""/>
        <dsp:cNvSpPr/>
      </dsp:nvSpPr>
      <dsp:spPr>
        <a:xfrm>
          <a:off x="5915355" y="1869751"/>
          <a:ext cx="1676953" cy="104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a:t>It wouldn’t have been an easy task to overcome the hurdle without an experienced driving manager. </a:t>
          </a:r>
          <a:endParaRPr lang="en-US" sz="1400" kern="1200"/>
        </a:p>
      </dsp:txBody>
      <dsp:txXfrm>
        <a:off x="5915355" y="1869751"/>
        <a:ext cx="1676953" cy="1048095"/>
      </dsp:txXfrm>
    </dsp:sp>
    <dsp:sp modelId="{968218B5-C884-45B6-90A9-F40E0EC81BF0}">
      <dsp:nvSpPr>
        <dsp:cNvPr id="0" name=""/>
        <dsp:cNvSpPr/>
      </dsp:nvSpPr>
      <dsp:spPr>
        <a:xfrm>
          <a:off x="8346937" y="796902"/>
          <a:ext cx="754628" cy="75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E48053-3826-4CE2-9579-4E6534D64737}">
      <dsp:nvSpPr>
        <dsp:cNvPr id="0" name=""/>
        <dsp:cNvSpPr/>
      </dsp:nvSpPr>
      <dsp:spPr>
        <a:xfrm>
          <a:off x="7885775" y="1869751"/>
          <a:ext cx="1676953" cy="104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a:t>The Project Manager was awarded a “Delivery Excellence” Award for managing this challenge. </a:t>
          </a:r>
          <a:endParaRPr lang="en-US" sz="1400" kern="1200"/>
        </a:p>
      </dsp:txBody>
      <dsp:txXfrm>
        <a:off x="7885775" y="1869751"/>
        <a:ext cx="1676953" cy="1048095"/>
      </dsp:txXfrm>
    </dsp:sp>
    <dsp:sp modelId="{C32C9ADC-B379-4B65-9F7A-737551B4B9D0}">
      <dsp:nvSpPr>
        <dsp:cNvPr id="0" name=""/>
        <dsp:cNvSpPr/>
      </dsp:nvSpPr>
      <dsp:spPr>
        <a:xfrm>
          <a:off x="10317357" y="796902"/>
          <a:ext cx="754628" cy="75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22F174-4D22-453F-9732-BEC0B0341E14}">
      <dsp:nvSpPr>
        <dsp:cNvPr id="0" name=""/>
        <dsp:cNvSpPr/>
      </dsp:nvSpPr>
      <dsp:spPr>
        <a:xfrm>
          <a:off x="9856195" y="1869751"/>
          <a:ext cx="1676953" cy="104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kern="1200"/>
            <a:t>The Solution stands strong defending all the cyberattacks, thanks to SAE’s future proof design. </a:t>
          </a:r>
          <a:endParaRPr lang="en-US" sz="1400" kern="1200"/>
        </a:p>
      </dsp:txBody>
      <dsp:txXfrm>
        <a:off x="9856195" y="1869751"/>
        <a:ext cx="1676953" cy="104809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57051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2154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05568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9059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900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4997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2828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87624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82592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44193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62675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7721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11/12/20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7117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11/12/20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252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50572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09581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11/12/20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55418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11/12/20</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8938564"/>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audio" Target="../media/media3.m4a"/></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5.m4a"/><Relationship Id="rId7"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jpe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4.xml.rels><?xml version="1.0" encoding="UTF-8" standalone="yes"?>
<Relationships xmlns="http://schemas.openxmlformats.org/package/2006/relationships"><Relationship Id="rId3" Type="http://schemas.microsoft.com/office/2007/relationships/media" Target="../media/media7.m4a"/><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jpeg"/><Relationship Id="rId5" Type="http://schemas.openxmlformats.org/officeDocument/2006/relationships/slideLayout" Target="../slideLayouts/slideLayout2.xml"/><Relationship Id="rId4" Type="http://schemas.openxmlformats.org/officeDocument/2006/relationships/audio" Target="../media/media7.m4a"/></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media" Target="../media/media9.m4a"/><Relationship Id="rId7"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10.m4a"/><Relationship Id="rId5" Type="http://schemas.microsoft.com/office/2007/relationships/media" Target="../media/media10.m4a"/><Relationship Id="rId10" Type="http://schemas.openxmlformats.org/officeDocument/2006/relationships/image" Target="../media/image14.png"/><Relationship Id="rId4" Type="http://schemas.openxmlformats.org/officeDocument/2006/relationships/audio" Target="../media/media9.m4a"/><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4.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7.png"/><Relationship Id="rId3" Type="http://schemas.microsoft.com/office/2007/relationships/media" Target="../media/media13.m4a"/><Relationship Id="rId7" Type="http://schemas.openxmlformats.org/officeDocument/2006/relationships/slideLayout" Target="../slideLayouts/slideLayout2.xml"/><Relationship Id="rId12" Type="http://schemas.openxmlformats.org/officeDocument/2006/relationships/image" Target="../media/image16.png"/><Relationship Id="rId2" Type="http://schemas.openxmlformats.org/officeDocument/2006/relationships/audio" Target="../media/media12.m4a"/><Relationship Id="rId16" Type="http://schemas.openxmlformats.org/officeDocument/2006/relationships/image" Target="../media/image8.png"/><Relationship Id="rId1" Type="http://schemas.microsoft.com/office/2007/relationships/media" Target="../media/media12.m4a"/><Relationship Id="rId6" Type="http://schemas.openxmlformats.org/officeDocument/2006/relationships/audio" Target="../media/media14.m4a"/><Relationship Id="rId11" Type="http://schemas.openxmlformats.org/officeDocument/2006/relationships/image" Target="../media/image15.png"/><Relationship Id="rId5" Type="http://schemas.microsoft.com/office/2007/relationships/media" Target="../media/media14.m4a"/><Relationship Id="rId15" Type="http://schemas.openxmlformats.org/officeDocument/2006/relationships/image" Target="../media/image14.png"/><Relationship Id="rId10" Type="http://schemas.microsoft.com/office/2017/06/relationships/model3d" Target="../media/model3d1.glb"/><Relationship Id="rId4" Type="http://schemas.openxmlformats.org/officeDocument/2006/relationships/audio" Target="../media/media13.m4a"/><Relationship Id="rId9" Type="http://schemas.openxmlformats.org/officeDocument/2006/relationships/image" Target="../media/image3.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image" Target="../media/image19.png"/><Relationship Id="rId10" Type="http://schemas.microsoft.com/office/2007/relationships/diagramDrawing" Target="../diagrams/drawing1.xml"/><Relationship Id="rId4" Type="http://schemas.openxmlformats.org/officeDocument/2006/relationships/image" Target="../media/image6.jpe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8.png"/><Relationship Id="rId4" Type="http://schemas.openxmlformats.org/officeDocument/2006/relationships/image" Target="../media/image6.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F3DF2-2F06-C94B-9C50-1BDB67BE752F}"/>
              </a:ext>
            </a:extLst>
          </p:cNvPr>
          <p:cNvSpPr>
            <a:spLocks noGrp="1"/>
          </p:cNvSpPr>
          <p:nvPr>
            <p:ph type="ctrTitle"/>
          </p:nvPr>
        </p:nvSpPr>
        <p:spPr>
          <a:xfrm>
            <a:off x="110823" y="387477"/>
            <a:ext cx="4543473" cy="4334932"/>
          </a:xfrm>
        </p:spPr>
        <p:txBody>
          <a:bodyPr>
            <a:normAutofit fontScale="90000"/>
          </a:bodyPr>
          <a:lstStyle/>
          <a:p>
            <a:r>
              <a:rPr lang="en-GB" sz="6000" b="1">
                <a:effectLst/>
              </a:rPr>
              <a:t>IOT Smart Metering </a:t>
            </a:r>
            <a:br>
              <a:rPr lang="en-GB" b="1">
                <a:effectLst/>
              </a:rPr>
            </a:br>
            <a:br>
              <a:rPr lang="en-GB" b="1">
                <a:effectLst/>
              </a:rPr>
            </a:br>
            <a:r>
              <a:rPr lang="en-GB" sz="4000">
                <a:effectLst/>
              </a:rPr>
              <a:t>Case Study</a:t>
            </a:r>
            <a:br>
              <a:rPr lang="en-GB" sz="4000">
                <a:effectLst/>
              </a:rPr>
            </a:br>
            <a:br>
              <a:rPr lang="en-GB" sz="4000">
                <a:effectLst/>
              </a:rPr>
            </a:br>
            <a:endParaRPr lang="en-US" sz="4200"/>
          </a:p>
        </p:txBody>
      </p:sp>
      <p:pic>
        <p:nvPicPr>
          <p:cNvPr id="34" name="Picture 3">
            <a:extLst>
              <a:ext uri="{FF2B5EF4-FFF2-40B4-BE49-F238E27FC236}">
                <a16:creationId xmlns:a16="http://schemas.microsoft.com/office/drawing/2014/main" id="{2C802053-A3A4-438E-9496-8B25419D4B5C}"/>
              </a:ext>
            </a:extLst>
          </p:cNvPr>
          <p:cNvPicPr>
            <a:picLocks noChangeAspect="1"/>
          </p:cNvPicPr>
          <p:nvPr/>
        </p:nvPicPr>
        <p:blipFill rotWithShape="1">
          <a:blip r:embed="rId5"/>
          <a:srcRect l="27756" r="10419"/>
          <a:stretch/>
        </p:blipFill>
        <p:spPr>
          <a:xfrm>
            <a:off x="4654297" y="10"/>
            <a:ext cx="7537704" cy="6857990"/>
          </a:xfrm>
          <a:prstGeom prst="rect">
            <a:avLst/>
          </a:prstGeom>
        </p:spPr>
      </p:pic>
      <p:sp>
        <p:nvSpPr>
          <p:cNvPr id="5" name="Rectangle 1">
            <a:extLst>
              <a:ext uri="{FF2B5EF4-FFF2-40B4-BE49-F238E27FC236}">
                <a16:creationId xmlns:a16="http://schemas.microsoft.com/office/drawing/2014/main" id="{D6EA870F-81C9-6746-A589-1E15F495DA1E}"/>
              </a:ext>
            </a:extLst>
          </p:cNvPr>
          <p:cNvSpPr>
            <a:spLocks noGrp="1" noChangeArrowheads="1"/>
          </p:cNvSpPr>
          <p:nvPr>
            <p:ph type="subTitle" idx="1"/>
          </p:nvPr>
        </p:nvSpPr>
        <p:spPr bwMode="auto">
          <a:xfrm>
            <a:off x="110823" y="4462429"/>
            <a:ext cx="2892425"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effectLst/>
                <a:latin typeface="Calibri" panose="020F0502020204030204" pitchFamily="34" charset="0"/>
                <a:ea typeface="Times New Roman" panose="02020603050405020304" pitchFamily="18" charset="0"/>
                <a:cs typeface="Times New Roman" panose="02020603050405020304" pitchFamily="18" charset="0"/>
              </a:rPr>
              <a:t>TEAM G</a:t>
            </a:r>
            <a:endParaRPr kumimoji="0" lang="en-US" altLang="zh-CN" sz="900" b="0"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a:ln>
                  <a:noFill/>
                </a:ln>
                <a:solidFill>
                  <a:schemeClr val="bg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rPr>
              <a:t>MEGHLA SARKAR</a:t>
            </a:r>
            <a:endParaRPr kumimoji="0" lang="en-US" altLang="zh-CN" sz="900" b="0" i="0" u="none" strike="noStrike" cap="none" normalizeH="0" baseline="0">
              <a:ln>
                <a:noFill/>
              </a:ln>
              <a:solidFill>
                <a:schemeClr val="bg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a:ln>
                  <a:noFill/>
                </a:ln>
                <a:solidFill>
                  <a:schemeClr val="bg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rPr>
              <a:t>SAMARPAN DUTTA</a:t>
            </a:r>
            <a:endParaRPr kumimoji="0" lang="en-US" altLang="zh-CN" sz="900" b="0" i="0" u="none" strike="noStrike" cap="none" normalizeH="0" baseline="0">
              <a:ln>
                <a:noFill/>
              </a:ln>
              <a:solidFill>
                <a:schemeClr val="bg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a:ln>
                  <a:noFill/>
                </a:ln>
                <a:solidFill>
                  <a:schemeClr val="bg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rPr>
              <a:t>UMAKANTH SAI BALGURI</a:t>
            </a:r>
            <a:endParaRPr kumimoji="0" lang="en-US" altLang="zh-CN" sz="900" b="0" i="0" u="none" strike="noStrike" cap="none" normalizeH="0" baseline="0">
              <a:ln>
                <a:noFill/>
              </a:ln>
              <a:solidFill>
                <a:schemeClr val="bg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a:ln>
                  <a:noFill/>
                </a:ln>
                <a:solidFill>
                  <a:schemeClr val="bg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rPr>
              <a:t>SRI VENKATA VENU GOPAL GUDDATI</a:t>
            </a:r>
            <a:endParaRPr kumimoji="0" lang="en-US" altLang="zh-CN" sz="900" b="0" i="0" u="none" strike="noStrike" cap="none" normalizeH="0" baseline="0">
              <a:ln>
                <a:noFill/>
              </a:ln>
              <a:solidFill>
                <a:schemeClr val="bg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a:ln>
                  <a:noFill/>
                </a:ln>
                <a:solidFill>
                  <a:schemeClr val="bg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rPr>
              <a:t>VANSHIKA KANWAR PARIHAR</a:t>
            </a:r>
            <a:endParaRPr kumimoji="0" lang="en-US" altLang="zh-CN" sz="1800" b="0" i="0" u="none" strike="noStrike" cap="none" normalizeH="0" baseline="0">
              <a:ln>
                <a:noFill/>
              </a:ln>
              <a:solidFill>
                <a:schemeClr val="bg1">
                  <a:lumMod val="50000"/>
                  <a:lumOff val="50000"/>
                </a:schemeClr>
              </a:solidFill>
              <a:effectLst/>
              <a:latin typeface="Arial" panose="020B0604020202020204" pitchFamily="34" charset="0"/>
            </a:endParaRPr>
          </a:p>
        </p:txBody>
      </p:sp>
      <p:sp>
        <p:nvSpPr>
          <p:cNvPr id="21" name="Text Box 128">
            <a:extLst>
              <a:ext uri="{FF2B5EF4-FFF2-40B4-BE49-F238E27FC236}">
                <a16:creationId xmlns:a16="http://schemas.microsoft.com/office/drawing/2014/main" id="{921FB598-DFC9-9B48-A315-78F634DF4C46}"/>
              </a:ext>
            </a:extLst>
          </p:cNvPr>
          <p:cNvSpPr txBox="1"/>
          <p:nvPr/>
        </p:nvSpPr>
        <p:spPr>
          <a:xfrm>
            <a:off x="-738640" y="6173714"/>
            <a:ext cx="7807627" cy="4953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0" tIns="0" rIns="1097280" bIns="0" numCol="1" spcCol="0" rtlCol="0" fromWordArt="0" anchor="b" anchorCtr="0" forceAA="0" compatLnSpc="1">
            <a:prstTxWarp prst="textNoShape">
              <a:avLst/>
            </a:prstTxWarp>
            <a:noAutofit/>
          </a:bodyPr>
          <a:lstStyle/>
          <a:p>
            <a:r>
              <a:rPr lang="en-US" sz="1200" b="1">
                <a:solidFill>
                  <a:schemeClr val="tx1"/>
                </a:solidFill>
                <a:effectLst/>
                <a:ea typeface="Times New Roman" panose="02020603050405020304" pitchFamily="18" charset="0"/>
                <a:cs typeface="Times New Roman" panose="02020603050405020304" pitchFamily="18" charset="0"/>
              </a:rPr>
              <a:t>Advance System Analysis &amp; Design | Prof. Dr. Alan </a:t>
            </a:r>
            <a:r>
              <a:rPr lang="en-US" sz="1200" b="1" err="1">
                <a:solidFill>
                  <a:schemeClr val="tx1"/>
                </a:solidFill>
                <a:effectLst/>
                <a:ea typeface="Times New Roman" panose="02020603050405020304" pitchFamily="18" charset="0"/>
                <a:cs typeface="Times New Roman" panose="02020603050405020304" pitchFamily="18" charset="0"/>
              </a:rPr>
              <a:t>Hevner</a:t>
            </a:r>
            <a:endParaRPr lang="en-GB" sz="1000">
              <a:solidFill>
                <a:schemeClr val="tx1"/>
              </a:solidFill>
              <a:effectLst/>
              <a:ea typeface="Times New Roman" panose="02020603050405020304" pitchFamily="18" charset="0"/>
              <a:cs typeface="Times New Roman" panose="02020603050405020304" pitchFamily="18" charset="0"/>
            </a:endParaRPr>
          </a:p>
          <a:p>
            <a:r>
              <a:rPr lang="en-US" sz="1200" b="1">
                <a:solidFill>
                  <a:srgbClr val="002060"/>
                </a:solidFill>
                <a:effectLst/>
                <a:ea typeface="Times New Roman" panose="02020603050405020304" pitchFamily="18" charset="0"/>
                <a:cs typeface="Times New Roman" panose="02020603050405020304" pitchFamily="18" charset="0"/>
              </a:rPr>
              <a:t> </a:t>
            </a:r>
            <a:endParaRPr lang="en-GB" sz="1100">
              <a:effectLst/>
              <a:ea typeface="Times New Roman" panose="02020603050405020304" pitchFamily="18" charset="0"/>
              <a:cs typeface="Times New Roman" panose="02020603050405020304" pitchFamily="18" charset="0"/>
            </a:endParaRPr>
          </a:p>
        </p:txBody>
      </p:sp>
      <p:pic>
        <p:nvPicPr>
          <p:cNvPr id="6" name="Audio Recording 12 Nov 2020 at 12:08:24" descr="Audio Recording 12 Nov 2020 at 12:08:24">
            <a:hlinkClick r:id="" action="ppaction://media"/>
            <a:extLst>
              <a:ext uri="{FF2B5EF4-FFF2-40B4-BE49-F238E27FC236}">
                <a16:creationId xmlns:a16="http://schemas.microsoft.com/office/drawing/2014/main" id="{4E3BE258-2F3E-5C40-9D8D-6D9923CC6A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2801" y="5861299"/>
            <a:ext cx="812800" cy="812800"/>
          </a:xfrm>
          <a:prstGeom prst="rect">
            <a:avLst/>
          </a:prstGeom>
        </p:spPr>
      </p:pic>
    </p:spTree>
    <p:extLst>
      <p:ext uri="{BB962C8B-B14F-4D97-AF65-F5344CB8AC3E}">
        <p14:creationId xmlns:p14="http://schemas.microsoft.com/office/powerpoint/2010/main" val="1054748782"/>
      </p:ext>
    </p:extLst>
  </p:cSld>
  <p:clrMapOvr>
    <a:masterClrMapping/>
  </p:clrMapOvr>
  <mc:AlternateContent xmlns:mc="http://schemas.openxmlformats.org/markup-compatibility/2006" xmlns:p14="http://schemas.microsoft.com/office/powerpoint/2010/main">
    <mc:Choice Requires="p14">
      <p:transition spd="med" p14:dur="700" advClick="0" advTm="120">
        <p:fade/>
      </p:transition>
    </mc:Choice>
    <mc:Fallback xmlns="">
      <p:transition spd="med" advClick="0" advTm="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2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919119" y="544031"/>
            <a:ext cx="10353762" cy="903370"/>
          </a:xfrm>
        </p:spPr>
        <p:txBody>
          <a:bodyPr>
            <a:normAutofit/>
          </a:bodyPr>
          <a:lstStyle/>
          <a:p>
            <a:pPr lvl="0"/>
            <a:r>
              <a:rPr lang="en-US" sz="4800" b="1">
                <a:effectLst/>
              </a:rPr>
              <a:t>Thankyou</a:t>
            </a:r>
            <a:endParaRPr lang="en-GB" sz="4800" b="1">
              <a:effectLst/>
            </a:endParaRPr>
          </a:p>
        </p:txBody>
      </p:sp>
      <p:sp>
        <p:nvSpPr>
          <p:cNvPr id="14" name="Rectangle 12">
            <a:extLst>
              <a:ext uri="{FF2B5EF4-FFF2-40B4-BE49-F238E27FC236}">
                <a16:creationId xmlns:a16="http://schemas.microsoft.com/office/drawing/2014/main" id="{0D9931B4-4FD7-7745-9515-01FBB196A5DB}"/>
              </a:ext>
            </a:extLst>
          </p:cNvPr>
          <p:cNvSpPr>
            <a:spLocks noChangeArrowheads="1"/>
          </p:cNvSpPr>
          <p:nvPr/>
        </p:nvSpPr>
        <p:spPr bwMode="auto">
          <a:xfrm>
            <a:off x="1389694" y="2035435"/>
            <a:ext cx="446156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altLang="en-US" sz="1000" b="0" i="0" u="none" strike="noStrike" cap="none" normalizeH="0" baseline="0">
                <a:ln>
                  <a:noFill/>
                </a:ln>
                <a:effectLst/>
                <a:latin typeface="Calisto mt"/>
                <a:ea typeface="Times New Roman" panose="02020603050405020304" pitchFamily="18" charset="0"/>
              </a:rPr>
              <a:t>Umakanth is a Business Analytics and Information systems Graduate Student at the University of South Florida, Muma College of Business. He has 5+ years of IT experience working for two biggest </a:t>
            </a:r>
            <a:r>
              <a:rPr lang="en-US" altLang="en-US" sz="1000">
                <a:ea typeface="+mn-lt"/>
                <a:cs typeface="+mn-lt"/>
              </a:rPr>
              <a:t>energy</a:t>
            </a:r>
            <a:r>
              <a:rPr kumimoji="0" lang="en-US" altLang="en-US" sz="1000" b="0" i="0" u="none" strike="noStrike" cap="none" normalizeH="0" baseline="0">
                <a:ln>
                  <a:noFill/>
                </a:ln>
                <a:effectLst/>
                <a:latin typeface="Calisto mt"/>
                <a:ea typeface="Times New Roman" panose="02020603050405020304" pitchFamily="18" charset="0"/>
              </a:rPr>
              <a:t> suppliers in the UK as a Functional Test Lead and a smart metering functional consultant. He is proficient, ambitious, and dedicated technology professional with an understanding of Project Management, QA Consulting with a major skill set in areas of Functional Test Management, Data Analysis, SQL Database design with domain expertise in Energy, Utilities.</a:t>
            </a:r>
            <a:r>
              <a:rPr lang="en-US" altLang="en-US" sz="1000">
                <a:latin typeface="Calisto mt"/>
                <a:ea typeface="Times New Roman" panose="02020603050405020304" pitchFamily="18" charset="0"/>
              </a:rPr>
              <a:t> </a:t>
            </a:r>
            <a:endParaRPr lang="en-US" altLang="en-US" sz="1000" b="0" i="0" u="none" strike="noStrike" cap="none" normalizeH="0" baseline="0">
              <a:ln>
                <a:noFill/>
              </a:ln>
              <a:effectLst/>
              <a:latin typeface="Calisto mt"/>
            </a:endParaRPr>
          </a:p>
        </p:txBody>
      </p:sp>
      <p:pic>
        <p:nvPicPr>
          <p:cNvPr id="19" name="Picture 18" descr="A person looking at the camera&#10;&#10;Description automatically generated">
            <a:extLst>
              <a:ext uri="{FF2B5EF4-FFF2-40B4-BE49-F238E27FC236}">
                <a16:creationId xmlns:a16="http://schemas.microsoft.com/office/drawing/2014/main" id="{9EEF13C9-C1B2-3943-9F3E-6B941F27CBD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9333" y="2035435"/>
            <a:ext cx="1262288" cy="1272716"/>
          </a:xfrm>
          <a:prstGeom prst="rect">
            <a:avLst/>
          </a:prstGeom>
        </p:spPr>
      </p:pic>
      <p:sp>
        <p:nvSpPr>
          <p:cNvPr id="20" name="Rectangle 12">
            <a:extLst>
              <a:ext uri="{FF2B5EF4-FFF2-40B4-BE49-F238E27FC236}">
                <a16:creationId xmlns:a16="http://schemas.microsoft.com/office/drawing/2014/main" id="{FD201258-B914-5640-8720-CF8CD320378E}"/>
              </a:ext>
            </a:extLst>
          </p:cNvPr>
          <p:cNvSpPr>
            <a:spLocks noChangeArrowheads="1"/>
          </p:cNvSpPr>
          <p:nvPr/>
        </p:nvSpPr>
        <p:spPr bwMode="auto">
          <a:xfrm>
            <a:off x="1437720" y="3278797"/>
            <a:ext cx="4500236"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GB" sz="1000">
              <a:ea typeface="+mn-lt"/>
              <a:cs typeface="+mn-lt"/>
            </a:endParaRPr>
          </a:p>
          <a:p>
            <a:pPr algn="just"/>
            <a:endParaRPr lang="en-GB" sz="1000">
              <a:ea typeface="+mn-lt"/>
              <a:cs typeface="+mn-lt"/>
            </a:endParaRPr>
          </a:p>
          <a:p>
            <a:pPr algn="just"/>
            <a:r>
              <a:rPr lang="en-GB" sz="1000">
                <a:ea typeface="+mn-lt"/>
                <a:cs typeface="+mn-lt"/>
              </a:rPr>
              <a:t>S</a:t>
            </a:r>
            <a:r>
              <a:rPr lang="en-IN" sz="1000" err="1">
                <a:ea typeface="+mn-lt"/>
                <a:cs typeface="+mn-lt"/>
              </a:rPr>
              <a:t>amarpan</a:t>
            </a:r>
            <a:r>
              <a:rPr lang="en-IN" sz="1000">
                <a:ea typeface="+mn-lt"/>
                <a:cs typeface="+mn-lt"/>
              </a:rPr>
              <a:t> is a Graduate student at USF Muma College of Business, currently pursuing his Master's in Business Analytics and Information Systems. He completed his graduation in Computer Science and Engineering from West Bengal University of Technology, India. During his UG, he was actively involved in academic research. Some of his valuable contribution includes performance optimized clustering to detect Brain </a:t>
            </a:r>
            <a:r>
              <a:rPr lang="en-IN" sz="1000" err="1">
                <a:ea typeface="+mn-lt"/>
                <a:cs typeface="+mn-lt"/>
              </a:rPr>
              <a:t>Hemorrhage</a:t>
            </a:r>
            <a:r>
              <a:rPr lang="en-IN" sz="1000">
                <a:ea typeface="+mn-lt"/>
                <a:cs typeface="+mn-lt"/>
              </a:rPr>
              <a:t> etc. He also brings with him 2 years of first-hand industry experience as he was working with ITC Infotech as Junior Business Analyst prior to joining USF.</a:t>
            </a:r>
            <a:br>
              <a:rPr lang="en-US" sz="1000">
                <a:ea typeface="+mn-lt"/>
                <a:cs typeface="+mn-lt"/>
              </a:rPr>
            </a:br>
            <a:r>
              <a:rPr lang="en-US" sz="1000">
                <a:ea typeface="+mn-lt"/>
                <a:cs typeface="+mn-lt"/>
              </a:rPr>
              <a:t> </a:t>
            </a:r>
            <a:endParaRPr lang="en-US"/>
          </a:p>
          <a:p>
            <a:pPr marL="0" marR="0" lvl="0" indent="0" algn="just" defTabSz="914400">
              <a:lnSpc>
                <a:spcPct val="100000"/>
              </a:lnSpc>
              <a:spcBef>
                <a:spcPct val="0"/>
              </a:spcBef>
              <a:spcAft>
                <a:spcPct val="0"/>
              </a:spcAft>
              <a:buClrTx/>
              <a:buSzTx/>
              <a:buFontTx/>
              <a:buNone/>
              <a:tabLst/>
            </a:pPr>
            <a:endParaRPr lang="en-US" altLang="en-US" sz="900" b="0" i="0" u="none" strike="noStrike" cap="none" normalizeH="0" baseline="0">
              <a:ln>
                <a:noFill/>
              </a:ln>
              <a:effectLst/>
              <a:latin typeface="Segoe UI"/>
              <a:cs typeface="Segoe UI"/>
            </a:endParaRPr>
          </a:p>
        </p:txBody>
      </p:sp>
      <p:sp>
        <p:nvSpPr>
          <p:cNvPr id="24" name="Rectangle 12">
            <a:extLst>
              <a:ext uri="{FF2B5EF4-FFF2-40B4-BE49-F238E27FC236}">
                <a16:creationId xmlns:a16="http://schemas.microsoft.com/office/drawing/2014/main" id="{FBF25B90-C149-0F4B-A15C-DEA4C22B5513}"/>
              </a:ext>
            </a:extLst>
          </p:cNvPr>
          <p:cNvSpPr>
            <a:spLocks noChangeArrowheads="1"/>
          </p:cNvSpPr>
          <p:nvPr/>
        </p:nvSpPr>
        <p:spPr bwMode="auto">
          <a:xfrm>
            <a:off x="4639732" y="5321351"/>
            <a:ext cx="439137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IN" sz="1000" err="1">
                <a:latin typeface="Calisto MT"/>
                <a:ea typeface="Times New Roman" panose="02020603050405020304" pitchFamily="18" charset="0"/>
              </a:rPr>
              <a:t>Vanshika</a:t>
            </a:r>
            <a:r>
              <a:rPr lang="en-IN" sz="1000">
                <a:latin typeface="Calisto MT"/>
                <a:ea typeface="Times New Roman" panose="02020603050405020304" pitchFamily="18" charset="0"/>
              </a:rPr>
              <a:t> </a:t>
            </a:r>
            <a:r>
              <a:rPr kumimoji="0" lang="en-IN" sz="1000" b="0" i="0" u="none" strike="noStrike" cap="none" normalizeH="0" baseline="0">
                <a:ln>
                  <a:noFill/>
                </a:ln>
                <a:effectLst/>
                <a:latin typeface="Calisto MT"/>
                <a:ea typeface="Times New Roman" panose="02020603050405020304" pitchFamily="18" charset="0"/>
              </a:rPr>
              <a:t>is a </a:t>
            </a:r>
            <a:r>
              <a:rPr lang="en-IN" sz="1000">
                <a:latin typeface="Calisto MT"/>
                <a:ea typeface="Times New Roman" panose="02020603050405020304" pitchFamily="18" charset="0"/>
              </a:rPr>
              <a:t>graduate student </a:t>
            </a:r>
            <a:r>
              <a:rPr kumimoji="0" lang="en-IN" sz="1000" b="0" i="0" u="none" strike="noStrike" cap="none" normalizeH="0" baseline="0">
                <a:ln>
                  <a:noFill/>
                </a:ln>
                <a:effectLst/>
                <a:latin typeface="Calisto MT"/>
                <a:ea typeface="Times New Roman" panose="02020603050405020304" pitchFamily="18" charset="0"/>
              </a:rPr>
              <a:t>at University of South Florida,</a:t>
            </a:r>
            <a:r>
              <a:rPr lang="en-IN" sz="1000">
                <a:latin typeface="Calisto MT"/>
                <a:ea typeface="Times New Roman" panose="02020603050405020304" pitchFamily="18" charset="0"/>
              </a:rPr>
              <a:t> pursuing master’s in</a:t>
            </a:r>
            <a:r>
              <a:rPr kumimoji="0" lang="en-IN" sz="1000" b="0" i="0" u="none" strike="noStrike" cap="none" normalizeH="0" baseline="0">
                <a:ln>
                  <a:noFill/>
                </a:ln>
                <a:effectLst/>
                <a:latin typeface="Calisto MT"/>
                <a:ea typeface="Times New Roman" panose="02020603050405020304" pitchFamily="18" charset="0"/>
              </a:rPr>
              <a:t> Business</a:t>
            </a:r>
            <a:r>
              <a:rPr lang="en-IN" sz="1000">
                <a:latin typeface="Calisto MT"/>
                <a:ea typeface="Times New Roman" panose="02020603050405020304" pitchFamily="18" charset="0"/>
              </a:rPr>
              <a:t> Analytics and Information Systems</a:t>
            </a:r>
            <a:r>
              <a:rPr kumimoji="0" lang="en-IN" sz="1000" b="0" i="0" u="none" strike="noStrike" cap="none" normalizeH="0" baseline="0">
                <a:ln>
                  <a:noFill/>
                </a:ln>
                <a:effectLst/>
                <a:latin typeface="Calisto MT"/>
                <a:ea typeface="Times New Roman" panose="02020603050405020304" pitchFamily="18" charset="0"/>
              </a:rPr>
              <a:t>.</a:t>
            </a:r>
            <a:r>
              <a:rPr lang="en-IN" sz="1000">
                <a:latin typeface="Calisto MT"/>
                <a:ea typeface="Times New Roman" panose="02020603050405020304" pitchFamily="18" charset="0"/>
              </a:rPr>
              <a:t> She</a:t>
            </a:r>
            <a:r>
              <a:rPr kumimoji="0" lang="en-IN" sz="1000" b="0" i="0" u="none" strike="noStrike" cap="none" normalizeH="0" baseline="0">
                <a:ln>
                  <a:noFill/>
                </a:ln>
                <a:effectLst/>
                <a:latin typeface="Calisto MT"/>
                <a:ea typeface="Times New Roman" panose="02020603050405020304" pitchFamily="18" charset="0"/>
              </a:rPr>
              <a:t> has </a:t>
            </a:r>
            <a:r>
              <a:rPr lang="en-IN" sz="1000">
                <a:latin typeface="Calisto MT"/>
                <a:ea typeface="Times New Roman" panose="02020603050405020304" pitchFamily="18" charset="0"/>
              </a:rPr>
              <a:t>a master’s degree </a:t>
            </a:r>
            <a:r>
              <a:rPr kumimoji="0" lang="en-IN" sz="1000" b="0" i="0" u="none" strike="noStrike" cap="none" normalizeH="0" baseline="0">
                <a:ln>
                  <a:noFill/>
                </a:ln>
                <a:effectLst/>
                <a:latin typeface="Calisto MT"/>
                <a:ea typeface="Times New Roman" panose="02020603050405020304" pitchFamily="18" charset="0"/>
              </a:rPr>
              <a:t>in </a:t>
            </a:r>
            <a:r>
              <a:rPr lang="en-IN" sz="1000">
                <a:latin typeface="Calisto MT"/>
                <a:ea typeface="Times New Roman" panose="02020603050405020304" pitchFamily="18" charset="0"/>
              </a:rPr>
              <a:t>Business Studies </a:t>
            </a:r>
            <a:r>
              <a:rPr kumimoji="0" lang="en-IN" sz="1000" b="0" i="0" u="none" strike="noStrike" cap="none" normalizeH="0" baseline="0">
                <a:ln>
                  <a:noFill/>
                </a:ln>
                <a:effectLst/>
                <a:latin typeface="Calisto MT"/>
                <a:ea typeface="Times New Roman" panose="02020603050405020304" pitchFamily="18" charset="0"/>
              </a:rPr>
              <a:t>as </a:t>
            </a:r>
            <a:r>
              <a:rPr lang="en-IN" sz="1000">
                <a:latin typeface="Calisto MT"/>
                <a:ea typeface="Times New Roman" panose="02020603050405020304" pitchFamily="18" charset="0"/>
              </a:rPr>
              <a:t>well</a:t>
            </a:r>
            <a:r>
              <a:rPr kumimoji="0" lang="en-IN" sz="1000" b="0" i="0" u="none" strike="noStrike" cap="none" normalizeH="0" baseline="0">
                <a:ln>
                  <a:noFill/>
                </a:ln>
                <a:effectLst/>
                <a:latin typeface="Calisto MT"/>
                <a:ea typeface="Times New Roman" panose="02020603050405020304" pitchFamily="18" charset="0"/>
              </a:rPr>
              <a:t>. </a:t>
            </a:r>
            <a:r>
              <a:rPr lang="en-IN" sz="1000">
                <a:latin typeface="Calisto MT"/>
                <a:ea typeface="Times New Roman" panose="02020603050405020304" pitchFamily="18" charset="0"/>
              </a:rPr>
              <a:t>She worked </a:t>
            </a:r>
            <a:r>
              <a:rPr kumimoji="0" lang="en-IN" sz="1000" b="0" i="0" u="none" strike="noStrike" cap="none" normalizeH="0" baseline="0">
                <a:ln>
                  <a:noFill/>
                </a:ln>
                <a:effectLst/>
                <a:latin typeface="Calisto MT"/>
                <a:ea typeface="Times New Roman" panose="02020603050405020304" pitchFamily="18" charset="0"/>
              </a:rPr>
              <a:t>with </a:t>
            </a:r>
            <a:r>
              <a:rPr lang="en-IN" sz="1000">
                <a:latin typeface="Calisto MT"/>
                <a:ea typeface="Times New Roman" panose="02020603050405020304" pitchFamily="18" charset="0"/>
              </a:rPr>
              <a:t>Cognizant Technology Solutions as </a:t>
            </a:r>
            <a:r>
              <a:rPr kumimoji="0" lang="en-IN" sz="1000" b="0" i="0" u="none" strike="noStrike" cap="none" normalizeH="0" baseline="0">
                <a:ln>
                  <a:noFill/>
                </a:ln>
                <a:effectLst/>
                <a:latin typeface="Calisto MT"/>
                <a:ea typeface="Times New Roman" panose="02020603050405020304" pitchFamily="18" charset="0"/>
              </a:rPr>
              <a:t>an </a:t>
            </a:r>
            <a:r>
              <a:rPr lang="en-IN" sz="1000">
                <a:latin typeface="Calisto MT"/>
                <a:ea typeface="Times New Roman" panose="02020603050405020304" pitchFamily="18" charset="0"/>
              </a:rPr>
              <a:t>iOS developer for a brief period. She is </a:t>
            </a:r>
            <a:r>
              <a:rPr kumimoji="0" lang="en-IN" sz="1000" b="0" i="0" u="none" strike="noStrike" cap="none" normalizeH="0" baseline="0">
                <a:ln>
                  <a:noFill/>
                </a:ln>
                <a:effectLst/>
                <a:latin typeface="Calisto MT"/>
                <a:ea typeface="Times New Roman" panose="02020603050405020304" pitchFamily="18" charset="0"/>
              </a:rPr>
              <a:t>a </a:t>
            </a:r>
            <a:r>
              <a:rPr lang="en-IN" sz="1000">
                <a:latin typeface="Calisto MT"/>
                <a:ea typeface="Times New Roman" panose="02020603050405020304" pitchFamily="18" charset="0"/>
              </a:rPr>
              <a:t>powerful force </a:t>
            </a:r>
            <a:r>
              <a:rPr kumimoji="0" lang="en-IN" sz="1000" b="0" i="0" u="none" strike="noStrike" cap="none" normalizeH="0" baseline="0">
                <a:ln>
                  <a:noFill/>
                </a:ln>
                <a:effectLst/>
                <a:latin typeface="Calisto MT"/>
                <a:ea typeface="Times New Roman" panose="02020603050405020304" pitchFamily="18" charset="0"/>
              </a:rPr>
              <a:t>in </a:t>
            </a:r>
            <a:r>
              <a:rPr lang="en-IN" sz="1000">
                <a:latin typeface="Calisto MT"/>
                <a:ea typeface="Times New Roman" panose="02020603050405020304" pitchFamily="18" charset="0"/>
              </a:rPr>
              <a:t>the workplace and uses her positive attitude and tireless energy to encourage others to work hard and succeed. In her free time</a:t>
            </a:r>
            <a:r>
              <a:rPr kumimoji="0" lang="en-IN" sz="1000" b="0" i="0" u="none" strike="noStrike" cap="none" normalizeH="0" baseline="0">
                <a:ln>
                  <a:noFill/>
                </a:ln>
                <a:effectLst/>
                <a:latin typeface="Calisto MT"/>
                <a:ea typeface="Times New Roman" panose="02020603050405020304" pitchFamily="18" charset="0"/>
              </a:rPr>
              <a:t>, </a:t>
            </a:r>
            <a:r>
              <a:rPr lang="en-IN" sz="1000" err="1">
                <a:latin typeface="Calisto MT"/>
                <a:ea typeface="Times New Roman" panose="02020603050405020304" pitchFamily="18" charset="0"/>
              </a:rPr>
              <a:t>Vanshika</a:t>
            </a:r>
            <a:r>
              <a:rPr lang="en-IN" sz="1000">
                <a:latin typeface="Calisto MT"/>
                <a:ea typeface="Times New Roman" panose="02020603050405020304" pitchFamily="18" charset="0"/>
              </a:rPr>
              <a:t> likes to hike</a:t>
            </a:r>
            <a:r>
              <a:rPr kumimoji="0" lang="en-IN" sz="1000" b="0" i="0" u="none" strike="noStrike" cap="none" normalizeH="0" baseline="0">
                <a:ln>
                  <a:noFill/>
                </a:ln>
                <a:effectLst/>
                <a:latin typeface="Calisto MT"/>
                <a:ea typeface="Times New Roman" panose="02020603050405020304" pitchFamily="18" charset="0"/>
              </a:rPr>
              <a:t>, </a:t>
            </a:r>
            <a:r>
              <a:rPr lang="en-IN" sz="1000">
                <a:latin typeface="Calisto MT"/>
                <a:ea typeface="Times New Roman" panose="02020603050405020304" pitchFamily="18" charset="0"/>
              </a:rPr>
              <a:t>play tennis and play video games</a:t>
            </a:r>
            <a:r>
              <a:rPr kumimoji="0" lang="en-IN" sz="1000" b="0" i="0" u="none" strike="noStrike" cap="none" normalizeH="0" baseline="0">
                <a:ln>
                  <a:noFill/>
                </a:ln>
                <a:effectLst/>
                <a:latin typeface="Calisto MT"/>
                <a:ea typeface="Times New Roman" panose="02020603050405020304" pitchFamily="18" charset="0"/>
              </a:rPr>
              <a:t>.</a:t>
            </a:r>
            <a:r>
              <a:rPr lang="en-US" altLang="en-US" sz="1000">
                <a:latin typeface="Segoe UI"/>
                <a:ea typeface="Times New Roman" panose="02020603050405020304" pitchFamily="18" charset="0"/>
                <a:cs typeface="Segoe UI"/>
              </a:rPr>
              <a:t> </a:t>
            </a:r>
            <a:endParaRPr lang="en-US" altLang="en-US" sz="1800" b="0" i="0" u="none" strike="noStrike" cap="none" normalizeH="0" baseline="0">
              <a:ln>
                <a:noFill/>
              </a:ln>
              <a:effectLst/>
              <a:latin typeface="Arial" panose="020B0604020202020204" pitchFamily="34" charset="0"/>
              <a:cs typeface="Arial"/>
            </a:endParaRPr>
          </a:p>
        </p:txBody>
      </p:sp>
      <p:sp>
        <p:nvSpPr>
          <p:cNvPr id="26" name="Rectangle 12">
            <a:extLst>
              <a:ext uri="{FF2B5EF4-FFF2-40B4-BE49-F238E27FC236}">
                <a16:creationId xmlns:a16="http://schemas.microsoft.com/office/drawing/2014/main" id="{4F253829-BDBE-254E-8129-EA13628F1D2D}"/>
              </a:ext>
            </a:extLst>
          </p:cNvPr>
          <p:cNvSpPr>
            <a:spLocks noChangeArrowheads="1"/>
          </p:cNvSpPr>
          <p:nvPr/>
        </p:nvSpPr>
        <p:spPr bwMode="auto">
          <a:xfrm>
            <a:off x="7642495" y="2071586"/>
            <a:ext cx="438017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000">
                <a:ea typeface="+mn-lt"/>
                <a:cs typeface="+mn-lt"/>
              </a:rPr>
              <a:t>Meghla is a Business Analytics and Information Systems Graduate Student at the University of South Florida. She is a former Software Engineer with about 5 years of experience in Tata Consultancy Services Ltd. Expertise working for multiple clients in Banking and Finance domains as Technical Lead. She had worked on a few challenging projects for a major US Banking &amp; Financial organization and subsequently received several “On The Spot” &amp; Star performer award for excellence in performance. Her principal research interest in business analytics, which she intends to pursue intensively. </a:t>
            </a:r>
          </a:p>
          <a:p>
            <a:pPr algn="just"/>
            <a:endParaRPr lang="en-US" sz="1000">
              <a:ea typeface="+mn-lt"/>
              <a:cs typeface="+mn-lt"/>
            </a:endParaRPr>
          </a:p>
        </p:txBody>
      </p:sp>
      <p:pic>
        <p:nvPicPr>
          <p:cNvPr id="27" name="Picture 26" descr="A person wearing glasses and smiling at the camera&#10;&#10;Description automatically generated">
            <a:extLst>
              <a:ext uri="{FF2B5EF4-FFF2-40B4-BE49-F238E27FC236}">
                <a16:creationId xmlns:a16="http://schemas.microsoft.com/office/drawing/2014/main" id="{A8AF6DB2-365E-7649-A74C-533761FF9D3D}"/>
              </a:ext>
            </a:extLst>
          </p:cNvPr>
          <p:cNvPicPr/>
          <p:nvPr/>
        </p:nvPicPr>
        <p:blipFill>
          <a:blip r:embed="rId3"/>
          <a:stretch>
            <a:fillRect/>
          </a:stretch>
        </p:blipFill>
        <p:spPr>
          <a:xfrm>
            <a:off x="169905" y="3549849"/>
            <a:ext cx="1164064" cy="1367180"/>
          </a:xfrm>
          <a:prstGeom prst="rect">
            <a:avLst/>
          </a:prstGeom>
        </p:spPr>
      </p:pic>
      <p:sp>
        <p:nvSpPr>
          <p:cNvPr id="28" name="Rectangle 12">
            <a:extLst>
              <a:ext uri="{FF2B5EF4-FFF2-40B4-BE49-F238E27FC236}">
                <a16:creationId xmlns:a16="http://schemas.microsoft.com/office/drawing/2014/main" id="{B7A13E78-5170-A34C-83EB-BA10E6253130}"/>
              </a:ext>
            </a:extLst>
          </p:cNvPr>
          <p:cNvSpPr>
            <a:spLocks noChangeArrowheads="1"/>
          </p:cNvSpPr>
          <p:nvPr/>
        </p:nvSpPr>
        <p:spPr bwMode="auto">
          <a:xfrm>
            <a:off x="7631290" y="4042418"/>
            <a:ext cx="43913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US" sz="1000">
              <a:ea typeface="+mn-lt"/>
              <a:cs typeface="+mn-lt"/>
            </a:endParaRPr>
          </a:p>
          <a:p>
            <a:pPr algn="just"/>
            <a:endParaRPr lang="en-US" sz="1000" b="0" i="0" u="none" strike="noStrike" cap="none" normalizeH="0" baseline="0">
              <a:ln>
                <a:noFill/>
              </a:ln>
              <a:effectLst/>
              <a:latin typeface="Calisto MT"/>
              <a:cs typeface="Segoe UI"/>
            </a:endParaRPr>
          </a:p>
        </p:txBody>
      </p:sp>
      <p:pic>
        <p:nvPicPr>
          <p:cNvPr id="3" name="Picture 3" descr="A person smiling for the camera&#10;&#10;Description automatically generated">
            <a:extLst>
              <a:ext uri="{FF2B5EF4-FFF2-40B4-BE49-F238E27FC236}">
                <a16:creationId xmlns:a16="http://schemas.microsoft.com/office/drawing/2014/main" id="{F75655DC-1371-4F10-A006-E638DD98C4F5}"/>
              </a:ext>
            </a:extLst>
          </p:cNvPr>
          <p:cNvPicPr>
            <a:picLocks noChangeAspect="1"/>
          </p:cNvPicPr>
          <p:nvPr/>
        </p:nvPicPr>
        <p:blipFill>
          <a:blip r:embed="rId4"/>
          <a:stretch>
            <a:fillRect/>
          </a:stretch>
        </p:blipFill>
        <p:spPr>
          <a:xfrm>
            <a:off x="6254046" y="2007774"/>
            <a:ext cx="1286438" cy="1260992"/>
          </a:xfrm>
          <a:prstGeom prst="rect">
            <a:avLst/>
          </a:prstGeom>
        </p:spPr>
      </p:pic>
      <p:sp>
        <p:nvSpPr>
          <p:cNvPr id="6" name="TextBox 5">
            <a:extLst>
              <a:ext uri="{FF2B5EF4-FFF2-40B4-BE49-F238E27FC236}">
                <a16:creationId xmlns:a16="http://schemas.microsoft.com/office/drawing/2014/main" id="{B6BC22FD-FCCC-4247-8E6F-E4AE5D2CD8DA}"/>
              </a:ext>
            </a:extLst>
          </p:cNvPr>
          <p:cNvSpPr txBox="1"/>
          <p:nvPr/>
        </p:nvSpPr>
        <p:spPr>
          <a:xfrm>
            <a:off x="7630853" y="3591427"/>
            <a:ext cx="433856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Venu is a Business Analytics and Information Systems Graduate Student at the University of South Florida. He was a Senior Software Engineer with 3+ years of experience. He had worked mainly on developing and enhancing the features of  e-commerce platform for the major apparel brand. He is also proficient in Backend Technologies and SQL Databases. He was rewarded for his major contributions and mentorship towards his project. Currently his career interests lies in Data Analytics field.</a:t>
            </a:r>
          </a:p>
        </p:txBody>
      </p:sp>
      <p:pic>
        <p:nvPicPr>
          <p:cNvPr id="5" name="Picture 6" descr="A person looking at the camera&#10;&#10;Description automatically generated">
            <a:extLst>
              <a:ext uri="{FF2B5EF4-FFF2-40B4-BE49-F238E27FC236}">
                <a16:creationId xmlns:a16="http://schemas.microsoft.com/office/drawing/2014/main" id="{AC6D8BBD-39BD-41B0-8993-60EE23A84702}"/>
              </a:ext>
            </a:extLst>
          </p:cNvPr>
          <p:cNvPicPr>
            <a:picLocks noChangeAspect="1"/>
          </p:cNvPicPr>
          <p:nvPr/>
        </p:nvPicPr>
        <p:blipFill>
          <a:blip r:embed="rId5"/>
          <a:stretch>
            <a:fillRect/>
          </a:stretch>
        </p:blipFill>
        <p:spPr>
          <a:xfrm>
            <a:off x="6259606" y="3499986"/>
            <a:ext cx="1297642" cy="1450808"/>
          </a:xfrm>
          <a:prstGeom prst="rect">
            <a:avLst/>
          </a:prstGeom>
        </p:spPr>
      </p:pic>
      <p:sp>
        <p:nvSpPr>
          <p:cNvPr id="15" name="Rectangle 14">
            <a:extLst>
              <a:ext uri="{FF2B5EF4-FFF2-40B4-BE49-F238E27FC236}">
                <a16:creationId xmlns:a16="http://schemas.microsoft.com/office/drawing/2014/main" id="{ADA09F48-B7D5-CB43-993C-2EFA64F63924}"/>
              </a:ext>
            </a:extLst>
          </p:cNvPr>
          <p:cNvSpPr/>
          <p:nvPr/>
        </p:nvSpPr>
        <p:spPr>
          <a:xfrm>
            <a:off x="3136741" y="5223180"/>
            <a:ext cx="1342644" cy="1288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3458AF-D596-ED4D-A229-C8A7FEB63FC0}"/>
              </a:ext>
            </a:extLst>
          </p:cNvPr>
          <p:cNvSpPr txBox="1"/>
          <p:nvPr/>
        </p:nvSpPr>
        <p:spPr>
          <a:xfrm>
            <a:off x="3216915" y="5398294"/>
            <a:ext cx="1342644" cy="1015663"/>
          </a:xfrm>
          <a:prstGeom prst="rect">
            <a:avLst/>
          </a:prstGeom>
          <a:noFill/>
        </p:spPr>
        <p:txBody>
          <a:bodyPr wrap="square" rtlCol="0">
            <a:spAutoFit/>
          </a:bodyPr>
          <a:lstStyle/>
          <a:p>
            <a:r>
              <a:rPr lang="en-US" sz="6000"/>
              <a:t>VP</a:t>
            </a:r>
            <a:endParaRPr lang="en-US" sz="2400"/>
          </a:p>
        </p:txBody>
      </p:sp>
    </p:spTree>
    <p:extLst>
      <p:ext uri="{BB962C8B-B14F-4D97-AF65-F5344CB8AC3E}">
        <p14:creationId xmlns:p14="http://schemas.microsoft.com/office/powerpoint/2010/main" val="85497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390013" y="227860"/>
            <a:ext cx="10353762" cy="1257300"/>
          </a:xfrm>
        </p:spPr>
        <p:txBody>
          <a:bodyPr>
            <a:normAutofit/>
          </a:bodyPr>
          <a:lstStyle/>
          <a:p>
            <a:pPr algn="l"/>
            <a:r>
              <a:rPr lang="en-US" b="1">
                <a:effectLst/>
              </a:rPr>
              <a:t>Abstract</a:t>
            </a:r>
            <a:endParaRPr lang="en-US"/>
          </a:p>
        </p:txBody>
      </p:sp>
      <p:sp>
        <p:nvSpPr>
          <p:cNvPr id="3" name="Content Placeholder 2">
            <a:extLst>
              <a:ext uri="{FF2B5EF4-FFF2-40B4-BE49-F238E27FC236}">
                <a16:creationId xmlns:a16="http://schemas.microsoft.com/office/drawing/2014/main" id="{7C9A37FE-4566-7A4C-A9C1-222D5D02A58D}"/>
              </a:ext>
            </a:extLst>
          </p:cNvPr>
          <p:cNvSpPr>
            <a:spLocks noGrp="1"/>
          </p:cNvSpPr>
          <p:nvPr>
            <p:ph idx="1"/>
          </p:nvPr>
        </p:nvSpPr>
        <p:spPr>
          <a:xfrm>
            <a:off x="390013" y="1694711"/>
            <a:ext cx="7147129" cy="4457514"/>
          </a:xfrm>
        </p:spPr>
        <p:txBody>
          <a:bodyPr>
            <a:normAutofit/>
          </a:bodyPr>
          <a:lstStyle/>
          <a:p>
            <a:r>
              <a:rPr lang="en-GB">
                <a:effectLst/>
              </a:rPr>
              <a:t>Electricity distributors trying to minimize the operational cost </a:t>
            </a:r>
          </a:p>
          <a:p>
            <a:r>
              <a:rPr lang="en-GB">
                <a:effectLst/>
              </a:rPr>
              <a:t>In 2000, USA made its first trial to implement Smart Metering</a:t>
            </a:r>
          </a:p>
          <a:p>
            <a:r>
              <a:rPr lang="en-GB">
                <a:effectLst/>
              </a:rPr>
              <a:t>Smart metering system being an IOT dependent infrastructure is prone to cybersecurity hacks </a:t>
            </a:r>
          </a:p>
          <a:p>
            <a:r>
              <a:rPr lang="en-GB">
                <a:effectLst/>
              </a:rPr>
              <a:t>Compromised access to meters and leakage of consumption and uses statistics</a:t>
            </a:r>
          </a:p>
          <a:p>
            <a:r>
              <a:rPr lang="en-GB">
                <a:effectLst/>
              </a:rPr>
              <a:t>Discusses competing alternatives to address security glitches</a:t>
            </a:r>
          </a:p>
          <a:p>
            <a:r>
              <a:rPr lang="en-GB">
                <a:effectLst/>
              </a:rPr>
              <a:t>Outline a situation driven decision taking strategy to implement additional security</a:t>
            </a:r>
          </a:p>
          <a:p>
            <a:endParaRPr lang="en-US"/>
          </a:p>
        </p:txBody>
      </p:sp>
      <p:pic>
        <p:nvPicPr>
          <p:cNvPr id="4" name="Picture 3">
            <a:extLst>
              <a:ext uri="{FF2B5EF4-FFF2-40B4-BE49-F238E27FC236}">
                <a16:creationId xmlns:a16="http://schemas.microsoft.com/office/drawing/2014/main" id="{309600CD-2FE9-2348-9667-A5B5B9F39297}"/>
              </a:ext>
            </a:extLst>
          </p:cNvPr>
          <p:cNvPicPr>
            <a:picLocks noChangeAspect="1"/>
          </p:cNvPicPr>
          <p:nvPr/>
        </p:nvPicPr>
        <p:blipFill>
          <a:blip r:embed="rId6"/>
          <a:stretch>
            <a:fillRect/>
          </a:stretch>
        </p:blipFill>
        <p:spPr>
          <a:xfrm>
            <a:off x="7537142" y="1694711"/>
            <a:ext cx="4654858" cy="5163289"/>
          </a:xfrm>
          <a:prstGeom prst="rect">
            <a:avLst/>
          </a:prstGeom>
        </p:spPr>
      </p:pic>
      <p:pic>
        <p:nvPicPr>
          <p:cNvPr id="5" name="Audio Recording 12 Nov 2020 at 12:14:22" descr="Audio Recording 12 Nov 2020 at 12:14:22">
            <a:hlinkClick r:id="" action="ppaction://media"/>
            <a:extLst>
              <a:ext uri="{FF2B5EF4-FFF2-40B4-BE49-F238E27FC236}">
                <a16:creationId xmlns:a16="http://schemas.microsoft.com/office/drawing/2014/main" id="{6B605F57-3585-5540-B430-714FBD82B5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95587" y="5478322"/>
            <a:ext cx="812800" cy="812800"/>
          </a:xfrm>
          <a:prstGeom prst="rect">
            <a:avLst/>
          </a:prstGeom>
        </p:spPr>
      </p:pic>
      <p:pic>
        <p:nvPicPr>
          <p:cNvPr id="7" name="Audio Recording 12 Nov 2020 at 12:28:31" descr="Audio Recording 12 Nov 2020 at 12:28:31">
            <a:hlinkClick r:id="" action="ppaction://media"/>
            <a:extLst>
              <a:ext uri="{FF2B5EF4-FFF2-40B4-BE49-F238E27FC236}">
                <a16:creationId xmlns:a16="http://schemas.microsoft.com/office/drawing/2014/main" id="{C177E37A-473C-B044-9658-069ABAF2BBF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379200" y="6104781"/>
            <a:ext cx="812800" cy="812800"/>
          </a:xfrm>
          <a:prstGeom prst="rect">
            <a:avLst/>
          </a:prstGeom>
        </p:spPr>
      </p:pic>
    </p:spTree>
    <p:extLst>
      <p:ext uri="{BB962C8B-B14F-4D97-AF65-F5344CB8AC3E}">
        <p14:creationId xmlns:p14="http://schemas.microsoft.com/office/powerpoint/2010/main" val="282260351"/>
      </p:ext>
    </p:extLst>
  </p:cSld>
  <p:clrMapOvr>
    <a:masterClrMapping/>
  </p:clrMapOvr>
  <p:transition spd="slow" advClick="0" advTm="59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304" fill="hold"/>
                                        <p:tgtEl>
                                          <p:spTgt spid="5"/>
                                        </p:tgtEl>
                                      </p:cBhvr>
                                    </p:cmd>
                                  </p:childTnLst>
                                </p:cTn>
                              </p:par>
                            </p:childTnLst>
                          </p:cTn>
                        </p:par>
                        <p:par>
                          <p:cTn id="7" fill="hold">
                            <p:stCondLst>
                              <p:cond delay="42304"/>
                            </p:stCondLst>
                            <p:childTnLst>
                              <p:par>
                                <p:cTn id="8" presetID="1" presetClass="mediacall" presetSubtype="0" fill="hold" nodeType="afterEffect">
                                  <p:stCondLst>
                                    <p:cond delay="0"/>
                                  </p:stCondLst>
                                  <p:childTnLst>
                                    <p:cmd type="call" cmd="playFrom(0.0)">
                                      <p:cBhvr>
                                        <p:cTn id="9" dur="174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5"/>
                </p:tgtEl>
              </p:cMediaNode>
            </p:audio>
            <p:audio>
              <p:cMediaNode vol="100000">
                <p:cTn id="11"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390013" y="227860"/>
            <a:ext cx="10353762" cy="1257300"/>
          </a:xfrm>
        </p:spPr>
        <p:txBody>
          <a:bodyPr>
            <a:normAutofit/>
          </a:bodyPr>
          <a:lstStyle/>
          <a:p>
            <a:pPr algn="l"/>
            <a:r>
              <a:rPr lang="en-US" b="1">
                <a:effectLst/>
              </a:rPr>
              <a:t>Why Smart Meters ?</a:t>
            </a:r>
            <a:endParaRPr lang="en-US"/>
          </a:p>
        </p:txBody>
      </p:sp>
      <p:pic>
        <p:nvPicPr>
          <p:cNvPr id="2050" name="Picture 2" descr="Power Grid Architecture | Download Scientific Diagram">
            <a:extLst>
              <a:ext uri="{FF2B5EF4-FFF2-40B4-BE49-F238E27FC236}">
                <a16:creationId xmlns:a16="http://schemas.microsoft.com/office/drawing/2014/main" id="{480675F7-FCD7-1344-A668-B82D8459C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6699" y="1463676"/>
            <a:ext cx="8413923" cy="46939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mart grid chart. | Download Scientific Diagram">
            <a:extLst>
              <a:ext uri="{FF2B5EF4-FFF2-40B4-BE49-F238E27FC236}">
                <a16:creationId xmlns:a16="http://schemas.microsoft.com/office/drawing/2014/main" id="{11A70604-44C6-DB4B-A231-EBCF01269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1379" y="1320800"/>
            <a:ext cx="8489244" cy="545253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Recording 12 Nov 2020 at 12:33:31" descr="Audio Recording 12 Nov 2020 at 12:33:31">
            <a:hlinkClick r:id="" action="ppaction://media"/>
            <a:extLst>
              <a:ext uri="{FF2B5EF4-FFF2-40B4-BE49-F238E27FC236}">
                <a16:creationId xmlns:a16="http://schemas.microsoft.com/office/drawing/2014/main" id="{A9B02E14-D335-1449-A9C6-C3404A19B7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49152" y="5394899"/>
            <a:ext cx="812800" cy="812800"/>
          </a:xfrm>
          <a:prstGeom prst="rect">
            <a:avLst/>
          </a:prstGeom>
        </p:spPr>
      </p:pic>
      <p:pic>
        <p:nvPicPr>
          <p:cNvPr id="8" name="Audio Recording 12 Nov 2020 at 12:38:00" descr="Audio Recording 12 Nov 2020 at 12:38:00">
            <a:hlinkClick r:id="" action="ppaction://media"/>
            <a:extLst>
              <a:ext uri="{FF2B5EF4-FFF2-40B4-BE49-F238E27FC236}">
                <a16:creationId xmlns:a16="http://schemas.microsoft.com/office/drawing/2014/main" id="{8BF00351-855E-CC41-982A-9EED93727AD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249151" y="6045200"/>
            <a:ext cx="812800" cy="812800"/>
          </a:xfrm>
          <a:prstGeom prst="rect">
            <a:avLst/>
          </a:prstGeom>
        </p:spPr>
      </p:pic>
    </p:spTree>
    <p:extLst>
      <p:ext uri="{BB962C8B-B14F-4D97-AF65-F5344CB8AC3E}">
        <p14:creationId xmlns:p14="http://schemas.microsoft.com/office/powerpoint/2010/main" val="4027404309"/>
      </p:ext>
    </p:extLst>
  </p:cSld>
  <p:clrMapOvr>
    <a:masterClrMapping/>
  </p:clrMapOvr>
  <mc:AlternateContent xmlns:mc="http://schemas.openxmlformats.org/markup-compatibility/2006" xmlns:p14="http://schemas.microsoft.com/office/powerpoint/2010/main">
    <mc:Choice Requires="p14">
      <p:transition spd="med" p14:dur="700" advTm="1220">
        <p:fade/>
      </p:transition>
    </mc:Choice>
    <mc:Fallback xmlns="">
      <p:transition spd="med" advTm="12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mediacall" presetSubtype="0" fill="hold" nodeType="withEffect">
                                  <p:stCondLst>
                                    <p:cond delay="0"/>
                                  </p:stCondLst>
                                  <p:childTnLst>
                                    <p:cmd type="call" cmd="playFrom(0.0)">
                                      <p:cBhvr>
                                        <p:cTn id="11" dur="55744" fill="hold"/>
                                        <p:tgtEl>
                                          <p:spTgt spid="7"/>
                                        </p:tgtEl>
                                      </p:cBhvr>
                                    </p:cmd>
                                  </p:childTnLst>
                                </p:cTn>
                              </p:par>
                            </p:childTnLst>
                          </p:cTn>
                        </p:par>
                        <p:par>
                          <p:cTn id="12" fill="hold">
                            <p:stCondLst>
                              <p:cond delay="55744"/>
                            </p:stCondLst>
                            <p:childTnLst>
                              <p:par>
                                <p:cTn id="13" presetID="14" presetClass="entr" presetSubtype="1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randombar(horizontal)">
                                      <p:cBhvr>
                                        <p:cTn id="15" dur="500"/>
                                        <p:tgtEl>
                                          <p:spTgt spid="2052"/>
                                        </p:tgtEl>
                                      </p:cBhvr>
                                    </p:animEffect>
                                  </p:childTnLst>
                                </p:cTn>
                              </p:par>
                              <p:par>
                                <p:cTn id="16" presetID="1" presetClass="mediacall" presetSubtype="0" fill="hold" nodeType="withEffect">
                                  <p:stCondLst>
                                    <p:cond delay="0"/>
                                  </p:stCondLst>
                                  <p:childTnLst>
                                    <p:cmd type="call" cmd="playFrom(0.0)">
                                      <p:cBhvr>
                                        <p:cTn id="17" dur="272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8" fill="hold" display="0">
                  <p:stCondLst>
                    <p:cond delay="indefinite"/>
                  </p:stCondLst>
                  <p:endCondLst>
                    <p:cond evt="onStopAudio" delay="0">
                      <p:tgtEl>
                        <p:sldTgt/>
                      </p:tgtEl>
                    </p:cond>
                  </p:endCondLst>
                </p:cTn>
                <p:tgtEl>
                  <p:spTgt spid="7"/>
                </p:tgtEl>
              </p:cMediaNode>
            </p:audio>
            <p:audio>
              <p:cMediaNode vol="100000">
                <p:cTn id="19"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390013" y="227860"/>
            <a:ext cx="10353762" cy="1257300"/>
          </a:xfrm>
        </p:spPr>
        <p:txBody>
          <a:bodyPr>
            <a:normAutofit/>
          </a:bodyPr>
          <a:lstStyle/>
          <a:p>
            <a:pPr lvl="0" algn="l"/>
            <a:r>
              <a:rPr lang="en-US" b="1">
                <a:effectLst/>
              </a:rPr>
              <a:t>The Context Problem</a:t>
            </a:r>
            <a:endParaRPr lang="en-GB" b="1">
              <a:effectLst/>
            </a:endParaRPr>
          </a:p>
        </p:txBody>
      </p:sp>
      <p:sp>
        <p:nvSpPr>
          <p:cNvPr id="3" name="Content Placeholder 2">
            <a:extLst>
              <a:ext uri="{FF2B5EF4-FFF2-40B4-BE49-F238E27FC236}">
                <a16:creationId xmlns:a16="http://schemas.microsoft.com/office/drawing/2014/main" id="{7C9A37FE-4566-7A4C-A9C1-222D5D02A58D}"/>
              </a:ext>
            </a:extLst>
          </p:cNvPr>
          <p:cNvSpPr>
            <a:spLocks noGrp="1"/>
          </p:cNvSpPr>
          <p:nvPr>
            <p:ph idx="1"/>
          </p:nvPr>
        </p:nvSpPr>
        <p:spPr>
          <a:xfrm>
            <a:off x="390014" y="1378622"/>
            <a:ext cx="6913898" cy="1734289"/>
          </a:xfrm>
        </p:spPr>
        <p:txBody>
          <a:bodyPr>
            <a:normAutofit/>
          </a:bodyPr>
          <a:lstStyle/>
          <a:p>
            <a:pPr lvl="0"/>
            <a:r>
              <a:rPr lang="en-IN" b="1">
                <a:effectLst/>
              </a:rPr>
              <a:t>Cost</a:t>
            </a:r>
            <a:endParaRPr lang="en-GB">
              <a:effectLst/>
            </a:endParaRPr>
          </a:p>
          <a:p>
            <a:pPr lvl="0"/>
            <a:r>
              <a:rPr lang="en-IN" b="1">
                <a:effectLst/>
              </a:rPr>
              <a:t>Security</a:t>
            </a:r>
            <a:r>
              <a:rPr lang="en-GB">
                <a:effectLst/>
              </a:rPr>
              <a:t> </a:t>
            </a:r>
          </a:p>
          <a:p>
            <a:pPr lvl="0"/>
            <a:r>
              <a:rPr lang="en-IN" b="1">
                <a:effectLst/>
              </a:rPr>
              <a:t>Privacy</a:t>
            </a:r>
            <a:r>
              <a:rPr lang="en-GB">
                <a:effectLst/>
              </a:rPr>
              <a:t> </a:t>
            </a:r>
          </a:p>
          <a:p>
            <a:r>
              <a:rPr lang="en-GB" b="1">
                <a:effectLst/>
              </a:rPr>
              <a:t>Cyber Attack</a:t>
            </a:r>
            <a:endParaRPr lang="en-US"/>
          </a:p>
        </p:txBody>
      </p:sp>
      <p:sp>
        <p:nvSpPr>
          <p:cNvPr id="5" name="Title 1">
            <a:extLst>
              <a:ext uri="{FF2B5EF4-FFF2-40B4-BE49-F238E27FC236}">
                <a16:creationId xmlns:a16="http://schemas.microsoft.com/office/drawing/2014/main" id="{046F8396-176E-3A44-85E1-F1FC8E48F1E2}"/>
              </a:ext>
            </a:extLst>
          </p:cNvPr>
          <p:cNvSpPr txBox="1">
            <a:spLocks/>
          </p:cNvSpPr>
          <p:nvPr/>
        </p:nvSpPr>
        <p:spPr>
          <a:xfrm>
            <a:off x="390013" y="3218039"/>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a:effectLst/>
              </a:rPr>
              <a:t>Key Drivers</a:t>
            </a:r>
            <a:endParaRPr lang="en-GB" b="1">
              <a:effectLst/>
            </a:endParaRPr>
          </a:p>
        </p:txBody>
      </p:sp>
      <p:sp>
        <p:nvSpPr>
          <p:cNvPr id="6" name="Content Placeholder 2">
            <a:extLst>
              <a:ext uri="{FF2B5EF4-FFF2-40B4-BE49-F238E27FC236}">
                <a16:creationId xmlns:a16="http://schemas.microsoft.com/office/drawing/2014/main" id="{1C403446-3349-9544-AE24-86FB3C2F8BE6}"/>
              </a:ext>
            </a:extLst>
          </p:cNvPr>
          <p:cNvSpPr txBox="1">
            <a:spLocks/>
          </p:cNvSpPr>
          <p:nvPr/>
        </p:nvSpPr>
        <p:spPr>
          <a:xfrm>
            <a:off x="390014" y="4331439"/>
            <a:ext cx="6913898" cy="2149156"/>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lvl="0"/>
            <a:r>
              <a:rPr lang="en-IN" b="1">
                <a:effectLst/>
              </a:rPr>
              <a:t>Good planning from the start</a:t>
            </a:r>
            <a:endParaRPr lang="en-GB" b="1">
              <a:effectLst/>
            </a:endParaRPr>
          </a:p>
          <a:p>
            <a:pPr lvl="0"/>
            <a:r>
              <a:rPr lang="en-IN" b="1">
                <a:effectLst/>
              </a:rPr>
              <a:t>Prepare your Organization</a:t>
            </a:r>
            <a:endParaRPr lang="en-GB" b="1">
              <a:effectLst/>
            </a:endParaRPr>
          </a:p>
          <a:p>
            <a:r>
              <a:rPr lang="en-IN" b="1">
                <a:effectLst/>
              </a:rPr>
              <a:t>Keep it simple</a:t>
            </a:r>
            <a:endParaRPr lang="en-GB" b="1">
              <a:effectLst/>
            </a:endParaRPr>
          </a:p>
          <a:p>
            <a:r>
              <a:rPr lang="en-IN" b="1">
                <a:effectLst/>
              </a:rPr>
              <a:t>Communicate with your customers</a:t>
            </a:r>
            <a:endParaRPr lang="en-GB" b="1">
              <a:effectLst/>
            </a:endParaRPr>
          </a:p>
          <a:p>
            <a:r>
              <a:rPr lang="en-IN" b="1">
                <a:effectLst/>
              </a:rPr>
              <a:t>Logistics is at the core of the rollout</a:t>
            </a:r>
            <a:endParaRPr lang="en-GB" b="1">
              <a:effectLst/>
            </a:endParaRPr>
          </a:p>
        </p:txBody>
      </p:sp>
      <p:pic>
        <p:nvPicPr>
          <p:cNvPr id="3074" name="Picture 2" descr="How to write a problem solution essay - FreelanceHouse Blog">
            <a:extLst>
              <a:ext uri="{FF2B5EF4-FFF2-40B4-BE49-F238E27FC236}">
                <a16:creationId xmlns:a16="http://schemas.microsoft.com/office/drawing/2014/main" id="{CDE8419A-A550-5445-973E-4FCDAA0F55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2088" y="31044"/>
            <a:ext cx="5779911" cy="6826956"/>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Recording 12 Nov 2020 at 14:47:04" descr="Audio Recording 12 Nov 2020 at 14:47:04">
            <a:hlinkClick r:id="" action="ppaction://media"/>
            <a:extLst>
              <a:ext uri="{FF2B5EF4-FFF2-40B4-BE49-F238E27FC236}">
                <a16:creationId xmlns:a16="http://schemas.microsoft.com/office/drawing/2014/main" id="{C004E5A7-D1EB-3E4F-95B6-1BEE9CB519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199" y="5406017"/>
            <a:ext cx="812800" cy="812800"/>
          </a:xfrm>
          <a:prstGeom prst="rect">
            <a:avLst/>
          </a:prstGeom>
        </p:spPr>
      </p:pic>
      <p:pic>
        <p:nvPicPr>
          <p:cNvPr id="10" name="Audio Recording 12 Nov 2020 at 15:02:00" descr="Audio Recording 12 Nov 2020 at 15:02:00">
            <a:hlinkClick r:id="" action="ppaction://media"/>
            <a:extLst>
              <a:ext uri="{FF2B5EF4-FFF2-40B4-BE49-F238E27FC236}">
                <a16:creationId xmlns:a16="http://schemas.microsoft.com/office/drawing/2014/main" id="{5392A6AD-8F3B-0A4F-9B8E-9739FB9C1E3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379200" y="6074195"/>
            <a:ext cx="812800" cy="812800"/>
          </a:xfrm>
          <a:prstGeom prst="rect">
            <a:avLst/>
          </a:prstGeom>
        </p:spPr>
      </p:pic>
    </p:spTree>
    <p:extLst>
      <p:ext uri="{BB962C8B-B14F-4D97-AF65-F5344CB8AC3E}">
        <p14:creationId xmlns:p14="http://schemas.microsoft.com/office/powerpoint/2010/main" val="906301802"/>
      </p:ext>
    </p:extLst>
  </p:cSld>
  <p:clrMapOvr>
    <a:masterClrMapping/>
  </p:clrMapOvr>
  <mc:AlternateContent xmlns:mc="http://schemas.openxmlformats.org/markup-compatibility/2006" xmlns:p14="http://schemas.microsoft.com/office/powerpoint/2010/main">
    <mc:Choice Requires="p14">
      <p:transition spd="slow" p14:dur="1330" advClick="0" advTm="1330">
        <p:fade/>
      </p:transition>
    </mc:Choice>
    <mc:Fallback xmlns="">
      <p:transition spd="slow" advClick="0" advTm="13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080" fill="hold"/>
                                        <p:tgtEl>
                                          <p:spTgt spid="8"/>
                                        </p:tgtEl>
                                      </p:cBhvr>
                                    </p:cmd>
                                  </p:childTnLst>
                                </p:cTn>
                              </p:par>
                            </p:childTnLst>
                          </p:cTn>
                        </p:par>
                        <p:par>
                          <p:cTn id="7" fill="hold">
                            <p:stCondLst>
                              <p:cond delay="54080"/>
                            </p:stCondLst>
                            <p:childTnLst>
                              <p:par>
                                <p:cTn id="8" presetID="1" presetClass="mediacall" presetSubtype="0" fill="hold" nodeType="afterEffect">
                                  <p:stCondLst>
                                    <p:cond delay="0"/>
                                  </p:stCondLst>
                                  <p:childTnLst>
                                    <p:cmd type="call" cmd="playFrom(0.0)">
                                      <p:cBhvr>
                                        <p:cTn id="9" dur="3916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8"/>
                </p:tgtEl>
              </p:cMediaNode>
            </p:audio>
            <p:audio>
              <p:cMediaNode vol="100000">
                <p:cTn id="11"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8">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834013" y="1115568"/>
            <a:ext cx="3487616" cy="4626864"/>
          </a:xfrm>
        </p:spPr>
        <p:txBody>
          <a:bodyPr>
            <a:normAutofit/>
          </a:bodyPr>
          <a:lstStyle/>
          <a:p>
            <a:pPr lvl="0" algn="l"/>
            <a:r>
              <a:rPr lang="en-US" sz="3600" b="1">
                <a:effectLst/>
              </a:rPr>
              <a:t>The Challenge- Unprecedented Design flaw</a:t>
            </a:r>
            <a:endParaRPr lang="en-GB" sz="3600" b="1">
              <a:effectLst/>
            </a:endParaRP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9A37FE-4566-7A4C-A9C1-222D5D02A58D}"/>
              </a:ext>
            </a:extLst>
          </p:cNvPr>
          <p:cNvSpPr>
            <a:spLocks noGrp="1"/>
          </p:cNvSpPr>
          <p:nvPr>
            <p:ph idx="1"/>
          </p:nvPr>
        </p:nvSpPr>
        <p:spPr>
          <a:xfrm>
            <a:off x="5114652" y="1409079"/>
            <a:ext cx="6245352" cy="4626864"/>
          </a:xfrm>
        </p:spPr>
        <p:txBody>
          <a:bodyPr anchor="ctr">
            <a:normAutofit/>
          </a:bodyPr>
          <a:lstStyle/>
          <a:p>
            <a:r>
              <a:rPr lang="en-GB">
                <a:effectLst/>
              </a:rPr>
              <a:t>Brute force attack during testing compromised customer sensitive data</a:t>
            </a:r>
          </a:p>
          <a:p>
            <a:r>
              <a:rPr lang="en-GB">
                <a:effectLst/>
              </a:rPr>
              <a:t>Need to improve Security</a:t>
            </a:r>
          </a:p>
          <a:p>
            <a:pPr lvl="0"/>
            <a:r>
              <a:rPr lang="en-GB">
                <a:effectLst/>
              </a:rPr>
              <a:t>Security Architecture Engineer (SAE) suggests implementing three additional security requirements</a:t>
            </a:r>
          </a:p>
          <a:p>
            <a:pPr lvl="0"/>
            <a:r>
              <a:rPr lang="en-GB">
                <a:effectLst/>
              </a:rPr>
              <a:t>820 Man-days of Design development.</a:t>
            </a:r>
          </a:p>
          <a:p>
            <a:pPr lvl="0"/>
            <a:r>
              <a:rPr lang="en-GB">
                <a:effectLst/>
              </a:rPr>
              <a:t>Current Go-live date cannot change</a:t>
            </a:r>
          </a:p>
          <a:p>
            <a:pPr lvl="0"/>
            <a:r>
              <a:rPr lang="en-GB">
                <a:effectLst/>
              </a:rPr>
              <a:t>Internal Security Team has only 50 Man-days as spare capacity. </a:t>
            </a:r>
          </a:p>
          <a:p>
            <a:pPr lvl="0"/>
            <a:r>
              <a:rPr lang="en-GB">
                <a:effectLst/>
              </a:rPr>
              <a:t>Limited Additional Budget</a:t>
            </a:r>
          </a:p>
          <a:p>
            <a:endParaRPr lang="en-GB">
              <a:effectLst/>
            </a:endParaRPr>
          </a:p>
          <a:p>
            <a:endParaRPr lang="en-GB">
              <a:effectLst/>
            </a:endParaRPr>
          </a:p>
        </p:txBody>
      </p:sp>
      <p:pic>
        <p:nvPicPr>
          <p:cNvPr id="9" name="Picture 8" descr="Table&#10;&#10;Description automatically generated">
            <a:extLst>
              <a:ext uri="{FF2B5EF4-FFF2-40B4-BE49-F238E27FC236}">
                <a16:creationId xmlns:a16="http://schemas.microsoft.com/office/drawing/2014/main" id="{D7086538-001D-484A-8EB0-E2E027A65BFC}"/>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817079" y="1993289"/>
            <a:ext cx="10540908" cy="2577774"/>
          </a:xfrm>
          <a:prstGeom prst="rect">
            <a:avLst/>
          </a:prstGeom>
        </p:spPr>
      </p:pic>
      <p:pic>
        <p:nvPicPr>
          <p:cNvPr id="4" name="challenges part1">
            <a:hlinkClick r:id="" action="ppaction://media"/>
            <a:extLst>
              <a:ext uri="{FF2B5EF4-FFF2-40B4-BE49-F238E27FC236}">
                <a16:creationId xmlns:a16="http://schemas.microsoft.com/office/drawing/2014/main" id="{C1FD07B8-D3B4-4E5D-9FA6-431AF4513FB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57987" y="4961558"/>
            <a:ext cx="487363" cy="487363"/>
          </a:xfrm>
          <a:prstGeom prst="rect">
            <a:avLst/>
          </a:prstGeom>
        </p:spPr>
      </p:pic>
      <p:pic>
        <p:nvPicPr>
          <p:cNvPr id="5" name="Challenges part2">
            <a:hlinkClick r:id="" action="ppaction://media"/>
            <a:extLst>
              <a:ext uri="{FF2B5EF4-FFF2-40B4-BE49-F238E27FC236}">
                <a16:creationId xmlns:a16="http://schemas.microsoft.com/office/drawing/2014/main" id="{92822F92-A598-45F3-B74B-918D88ED0DB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372904" y="5548580"/>
            <a:ext cx="487363" cy="487363"/>
          </a:xfrm>
          <a:prstGeom prst="rect">
            <a:avLst/>
          </a:prstGeom>
        </p:spPr>
      </p:pic>
      <p:pic>
        <p:nvPicPr>
          <p:cNvPr id="6" name="challenge part 3">
            <a:hlinkClick r:id="" action="ppaction://media"/>
            <a:extLst>
              <a:ext uri="{FF2B5EF4-FFF2-40B4-BE49-F238E27FC236}">
                <a16:creationId xmlns:a16="http://schemas.microsoft.com/office/drawing/2014/main" id="{70362320-CE65-46D7-A57A-7B5966F34816}"/>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1388615" y="6135602"/>
            <a:ext cx="487363" cy="487363"/>
          </a:xfrm>
          <a:prstGeom prst="rect">
            <a:avLst/>
          </a:prstGeom>
        </p:spPr>
      </p:pic>
    </p:spTree>
    <p:extLst>
      <p:ext uri="{BB962C8B-B14F-4D97-AF65-F5344CB8AC3E}">
        <p14:creationId xmlns:p14="http://schemas.microsoft.com/office/powerpoint/2010/main" val="2046173673"/>
      </p:ext>
    </p:extLst>
  </p:cSld>
  <p:clrMapOvr>
    <a:masterClrMapping/>
  </p:clrMapOvr>
  <mc:AlternateContent xmlns:mc="http://schemas.openxmlformats.org/markup-compatibility/2006" xmlns:p14="http://schemas.microsoft.com/office/powerpoint/2010/main">
    <mc:Choice Requires="p14">
      <p:transition spd="slow" p14:dur="2000" advClick="0" advTm="2400"/>
    </mc:Choice>
    <mc:Fallback xmlns="">
      <p:transition spd="slow" advClick="0" advTm="2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263" fill="hold"/>
                                        <p:tgtEl>
                                          <p:spTgt spid="4"/>
                                        </p:tgtEl>
                                      </p:cBhvr>
                                    </p:cmd>
                                  </p:childTnLst>
                                </p:cTn>
                              </p:par>
                            </p:childTnLst>
                          </p:cTn>
                        </p:par>
                        <p:par>
                          <p:cTn id="7" fill="hold">
                            <p:stCondLst>
                              <p:cond delay="59263"/>
                            </p:stCondLst>
                            <p:childTnLst>
                              <p:par>
                                <p:cTn id="8" presetID="17" presetClass="entr" presetSubtype="1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strVal val="#ppt_h"/>
                                          </p:val>
                                        </p:tav>
                                        <p:tav tm="100000">
                                          <p:val>
                                            <p:strVal val="#ppt_h"/>
                                          </p:val>
                                        </p:tav>
                                      </p:tavLst>
                                    </p:anim>
                                  </p:childTnLst>
                                </p:cTn>
                              </p:par>
                              <p:par>
                                <p:cTn id="12" presetID="1" presetClass="mediacall" presetSubtype="0" fill="hold" nodeType="withEffect">
                                  <p:stCondLst>
                                    <p:cond delay="0"/>
                                  </p:stCondLst>
                                  <p:childTnLst>
                                    <p:cmd type="call" cmd="playFrom(0.0)">
                                      <p:cBhvr>
                                        <p:cTn id="13" dur="60330" fill="hold"/>
                                        <p:tgtEl>
                                          <p:spTgt spid="5"/>
                                        </p:tgtEl>
                                      </p:cBhvr>
                                    </p:cmd>
                                  </p:childTnLst>
                                </p:cTn>
                              </p:par>
                            </p:childTnLst>
                          </p:cTn>
                        </p:par>
                        <p:par>
                          <p:cTn id="14" fill="hold">
                            <p:stCondLst>
                              <p:cond delay="119593"/>
                            </p:stCondLst>
                            <p:childTnLst>
                              <p:par>
                                <p:cTn id="15" presetID="22" presetClass="exit" presetSubtype="4" fill="hold" nodeType="after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par>
                          <p:cTn id="18" fill="hold">
                            <p:stCondLst>
                              <p:cond delay="120093"/>
                            </p:stCondLst>
                            <p:childTnLst>
                              <p:par>
                                <p:cTn id="19" presetID="1" presetClass="mediacall" presetSubtype="0" fill="hold" nodeType="afterEffect">
                                  <p:stCondLst>
                                    <p:cond delay="0"/>
                                  </p:stCondLst>
                                  <p:childTnLst>
                                    <p:cmd type="call" cmd="playFrom(0.0)">
                                      <p:cBhvr>
                                        <p:cTn id="20" dur="420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4"/>
                </p:tgtEl>
              </p:cMediaNode>
            </p:audio>
            <p:audio>
              <p:cMediaNode vol="100000">
                <p:cTn id="22" fill="hold" display="0">
                  <p:stCondLst>
                    <p:cond delay="indefinite"/>
                  </p:stCondLst>
                  <p:endCondLst>
                    <p:cond evt="onStopAudio" delay="0">
                      <p:tgtEl>
                        <p:sldTgt/>
                      </p:tgtEl>
                    </p:cond>
                  </p:endCondLst>
                </p:cTn>
                <p:tgtEl>
                  <p:spTgt spid="5"/>
                </p:tgtEl>
              </p:cMediaNode>
            </p:audio>
            <p:audio>
              <p:cMediaNode vol="100000">
                <p:cTn id="23"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406412" y="1115568"/>
            <a:ext cx="3915217" cy="4626864"/>
          </a:xfrm>
        </p:spPr>
        <p:txBody>
          <a:bodyPr>
            <a:normAutofit/>
          </a:bodyPr>
          <a:lstStyle/>
          <a:p>
            <a:pPr lvl="0" algn="l"/>
            <a:r>
              <a:rPr lang="en-US" b="1">
                <a:effectLst/>
              </a:rPr>
              <a:t>And the Solution from the leader-</a:t>
            </a:r>
            <a:br>
              <a:rPr lang="en-US" b="1">
                <a:effectLst/>
              </a:rPr>
            </a:br>
            <a:r>
              <a:rPr lang="en-US" b="1">
                <a:solidFill>
                  <a:srgbClr val="00B0F0"/>
                </a:solidFill>
                <a:effectLst/>
              </a:rPr>
              <a:t>Project Manager</a:t>
            </a:r>
            <a:endParaRPr lang="en-GB" b="1">
              <a:solidFill>
                <a:srgbClr val="00B0F0"/>
              </a:solidFill>
              <a:effectLst/>
            </a:endParaRPr>
          </a:p>
        </p:txBody>
      </p:sp>
      <p:cxnSp>
        <p:nvCxnSpPr>
          <p:cNvPr id="15"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9A37FE-4566-7A4C-A9C1-222D5D02A58D}"/>
              </a:ext>
            </a:extLst>
          </p:cNvPr>
          <p:cNvSpPr>
            <a:spLocks noGrp="1"/>
          </p:cNvSpPr>
          <p:nvPr>
            <p:ph idx="1"/>
          </p:nvPr>
        </p:nvSpPr>
        <p:spPr>
          <a:xfrm>
            <a:off x="5134138" y="597295"/>
            <a:ext cx="6245352" cy="5663409"/>
          </a:xfrm>
        </p:spPr>
        <p:txBody>
          <a:bodyPr anchor="ctr">
            <a:normAutofit/>
          </a:bodyPr>
          <a:lstStyle/>
          <a:p>
            <a:pPr lvl="0"/>
            <a:r>
              <a:rPr lang="en-GB" sz="2400">
                <a:effectLst/>
              </a:rPr>
              <a:t>Embedded Firewalls outsourced to Tampa Bay Consulting. (Fixed Price worth $50k )</a:t>
            </a:r>
          </a:p>
          <a:p>
            <a:pPr lvl="0"/>
            <a:endParaRPr lang="en-GB" sz="2400">
              <a:effectLst/>
            </a:endParaRPr>
          </a:p>
          <a:p>
            <a:pPr lvl="0"/>
            <a:r>
              <a:rPr lang="en-GB" sz="2400">
                <a:effectLst/>
              </a:rPr>
              <a:t>“Secure on-chip memories” to be developed by internal security team overtime.</a:t>
            </a:r>
          </a:p>
          <a:p>
            <a:pPr lvl="0"/>
            <a:endParaRPr lang="en-GB" sz="2400">
              <a:effectLst/>
            </a:endParaRPr>
          </a:p>
          <a:p>
            <a:pPr lvl="0"/>
            <a:r>
              <a:rPr lang="en-GB" sz="2400">
                <a:effectLst/>
              </a:rPr>
              <a:t>Graduates from USF were to be given the task of implementing “Cyberattack-detection mechanism” (Based on security teams positive experience)</a:t>
            </a:r>
          </a:p>
          <a:p>
            <a:endParaRPr lang="en-GB">
              <a:effectLst/>
            </a:endParaRPr>
          </a:p>
        </p:txBody>
      </p:sp>
      <p:pic>
        <p:nvPicPr>
          <p:cNvPr id="4" name="Solutions">
            <a:hlinkClick r:id="" action="ppaction://media"/>
            <a:extLst>
              <a:ext uri="{FF2B5EF4-FFF2-40B4-BE49-F238E27FC236}">
                <a16:creationId xmlns:a16="http://schemas.microsoft.com/office/drawing/2014/main" id="{1105E4AA-E505-42B7-8A93-7CCDA9FF12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490" y="6071988"/>
            <a:ext cx="487363" cy="487363"/>
          </a:xfrm>
          <a:prstGeom prst="rect">
            <a:avLst/>
          </a:prstGeom>
        </p:spPr>
      </p:pic>
    </p:spTree>
    <p:extLst>
      <p:ext uri="{BB962C8B-B14F-4D97-AF65-F5344CB8AC3E}">
        <p14:creationId xmlns:p14="http://schemas.microsoft.com/office/powerpoint/2010/main" val="3911569181"/>
      </p:ext>
    </p:extLst>
  </p:cSld>
  <p:clrMapOvr>
    <a:masterClrMapping/>
  </p:clrMapOvr>
  <mc:AlternateContent xmlns:mc="http://schemas.openxmlformats.org/markup-compatibility/2006" xmlns:p14="http://schemas.microsoft.com/office/powerpoint/2010/main">
    <mc:Choice Requires="p14">
      <p:transition spd="slow" p14:dur="2000" advClick="0" advTm="410"/>
    </mc:Choice>
    <mc:Fallback xmlns="">
      <p:transition spd="slow" advClick="0" advTm="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8">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310454" y="321917"/>
            <a:ext cx="4538124" cy="970450"/>
          </a:xfrm>
        </p:spPr>
        <p:txBody>
          <a:bodyPr anchor="b">
            <a:normAutofit/>
          </a:bodyPr>
          <a:lstStyle/>
          <a:p>
            <a:pPr lvl="0" algn="l"/>
            <a:r>
              <a:rPr lang="en-US" b="1">
                <a:effectLst/>
              </a:rPr>
              <a:t>And the Results…</a:t>
            </a:r>
            <a:endParaRPr lang="en-GB" b="1">
              <a:effectLst/>
            </a:endParaRPr>
          </a:p>
        </p:txBody>
      </p:sp>
      <mc:AlternateContent xmlns:mc="http://schemas.openxmlformats.org/markup-compatibility/2006">
        <mc:Choice xmlns:am3d="http://schemas.microsoft.com/office/drawing/2017/model3d" Requires="am3d">
          <p:graphicFrame>
            <p:nvGraphicFramePr>
              <p:cNvPr id="7" name="Content Placeholder 6" descr="Laptop Computer">
                <a:extLst>
                  <a:ext uri="{FF2B5EF4-FFF2-40B4-BE49-F238E27FC236}">
                    <a16:creationId xmlns:a16="http://schemas.microsoft.com/office/drawing/2014/main" id="{97349BE6-1DEE-B54B-B4DD-F6331EF5B1A0}"/>
                  </a:ext>
                </a:extLst>
              </p:cNvPr>
              <p:cNvGraphicFramePr>
                <a:graphicFrameLocks noGrp="1"/>
              </p:cNvGraphicFramePr>
              <p:nvPr>
                <p:ph idx="1"/>
                <p:extLst>
                  <p:ext uri="{D42A27DB-BD31-4B8C-83A1-F6EECF244321}">
                    <p14:modId xmlns:p14="http://schemas.microsoft.com/office/powerpoint/2010/main" val="1037039829"/>
                  </p:ext>
                </p:extLst>
              </p:nvPr>
            </p:nvGraphicFramePr>
            <p:xfrm>
              <a:off x="9471378" y="-191936"/>
              <a:ext cx="2586101" cy="1998157"/>
            </p:xfrm>
            <a:graphic>
              <a:graphicData uri="http://schemas.microsoft.com/office/drawing/2017/model3d">
                <am3d:model3d r:embed="rId10">
                  <am3d:spPr>
                    <a:xfrm>
                      <a:off x="0" y="0"/>
                      <a:ext cx="2586101" cy="1998157"/>
                    </a:xfrm>
                    <a:prstGeom prst="rect">
                      <a:avLst/>
                    </a:prstGeom>
                  </am3d:spPr>
                  <am3d:camera>
                    <am3d:pos x="4751958" y="818501" z="65422528"/>
                    <am3d:up dx="0" dy="36000000" dz="0"/>
                    <am3d:lookAt x="4751958" y="818501" z="0"/>
                    <am3d:perspective fov="1849439"/>
                  </am3d:camera>
                  <am3d:trans>
                    <am3d:meterPerModelUnit n="3145800" d="1000000"/>
                    <am3d:preTrans dx="-3500008" dy="-13287760" dz="5671755"/>
                    <am3d:scale>
                      <am3d:sx n="1000000" d="1000000"/>
                      <am3d:sy n="1000000" d="1000000"/>
                      <am3d:sz n="1000000" d="1000000"/>
                    </am3d:scale>
                    <am3d:rot ax="-153227" ay="-2039820" az="85731"/>
                    <am3d:postTrans dx="4751958" dy="818501"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6" descr="Laptop Computer">
                <a:extLst>
                  <a:ext uri="{FF2B5EF4-FFF2-40B4-BE49-F238E27FC236}">
                    <a16:creationId xmlns:a16="http://schemas.microsoft.com/office/drawing/2014/main" id="{97349BE6-1DEE-B54B-B4DD-F6331EF5B1A0}"/>
                  </a:ext>
                </a:extLst>
              </p:cNvPr>
              <p:cNvPicPr>
                <a:picLocks noGrp="1" noRot="1" noChangeAspect="1" noMove="1" noResize="1" noEditPoints="1" noAdjustHandles="1" noChangeArrowheads="1" noChangeShapeType="1" noCrop="1"/>
              </p:cNvPicPr>
              <p:nvPr/>
            </p:nvPicPr>
            <p:blipFill>
              <a:blip r:embed="rId11"/>
              <a:stretch>
                <a:fillRect/>
              </a:stretch>
            </p:blipFill>
            <p:spPr>
              <a:xfrm>
                <a:off x="9471378" y="-191936"/>
                <a:ext cx="2586101" cy="1998157"/>
              </a:xfrm>
              <a:prstGeom prst="rect">
                <a:avLst/>
              </a:prstGeom>
            </p:spPr>
          </p:pic>
        </mc:Fallback>
      </mc:AlternateContent>
      <p:pic>
        <p:nvPicPr>
          <p:cNvPr id="13" name="Picture 12" descr="Diagram&#10;&#10;Description automatically generated">
            <a:extLst>
              <a:ext uri="{FF2B5EF4-FFF2-40B4-BE49-F238E27FC236}">
                <a16:creationId xmlns:a16="http://schemas.microsoft.com/office/drawing/2014/main" id="{4E2BF62D-8C7A-444D-B169-EB8255EF8F48}"/>
              </a:ext>
            </a:extLst>
          </p:cNvPr>
          <p:cNvPicPr/>
          <p:nvPr/>
        </p:nvPicPr>
        <p:blipFill rotWithShape="1">
          <a:blip r:embed="rId12"/>
          <a:srcRect l="16250" r="17764"/>
          <a:stretch/>
        </p:blipFill>
        <p:spPr>
          <a:xfrm>
            <a:off x="3413403" y="2014854"/>
            <a:ext cx="5043143" cy="3505413"/>
          </a:xfrm>
          <a:prstGeom prst="rect">
            <a:avLst/>
          </a:prstGeom>
        </p:spPr>
      </p:pic>
      <p:sp>
        <p:nvSpPr>
          <p:cNvPr id="8" name="TextBox 7">
            <a:extLst>
              <a:ext uri="{FF2B5EF4-FFF2-40B4-BE49-F238E27FC236}">
                <a16:creationId xmlns:a16="http://schemas.microsoft.com/office/drawing/2014/main" id="{99B45A61-0ED8-A34F-B5D0-2D61F8B14C69}"/>
              </a:ext>
            </a:extLst>
          </p:cNvPr>
          <p:cNvSpPr txBox="1"/>
          <p:nvPr/>
        </p:nvSpPr>
        <p:spPr>
          <a:xfrm>
            <a:off x="3586885" y="5888504"/>
            <a:ext cx="4696178" cy="646331"/>
          </a:xfrm>
          <a:prstGeom prst="rect">
            <a:avLst/>
          </a:prstGeom>
          <a:noFill/>
        </p:spPr>
        <p:txBody>
          <a:bodyPr wrap="square" rtlCol="0">
            <a:spAutoFit/>
          </a:bodyPr>
          <a:lstStyle/>
          <a:p>
            <a:r>
              <a:rPr lang="en-US" b="1"/>
              <a:t>Implemented </a:t>
            </a:r>
            <a:r>
              <a:rPr lang="en-GB" b="1"/>
              <a:t>On-Chip Memory Architecture</a:t>
            </a:r>
          </a:p>
          <a:p>
            <a:endParaRPr lang="en-US"/>
          </a:p>
        </p:txBody>
      </p:sp>
      <p:pic>
        <p:nvPicPr>
          <p:cNvPr id="16" name="Picture 15" descr="figure5">
            <a:extLst>
              <a:ext uri="{FF2B5EF4-FFF2-40B4-BE49-F238E27FC236}">
                <a16:creationId xmlns:a16="http://schemas.microsoft.com/office/drawing/2014/main" id="{152BA2B0-F4DE-6E4D-9045-ACB649811383}"/>
              </a:ext>
            </a:extLst>
          </p:cNvPr>
          <p:cNvPicPr/>
          <p:nvPr/>
        </p:nvPicPr>
        <p:blipFill>
          <a:blip r:embed="rId13">
            <a:extLst>
              <a:ext uri="{28A0092B-C50C-407E-A947-70E740481C1C}">
                <a14:useLocalDpi xmlns:a14="http://schemas.microsoft.com/office/drawing/2010/main" val="0"/>
              </a:ext>
            </a:extLst>
          </a:blip>
          <a:stretch>
            <a:fillRect/>
          </a:stretch>
        </p:blipFill>
        <p:spPr>
          <a:xfrm>
            <a:off x="3413402" y="2201335"/>
            <a:ext cx="5043143" cy="3104444"/>
          </a:xfrm>
          <a:prstGeom prst="rect">
            <a:avLst/>
          </a:prstGeom>
        </p:spPr>
      </p:pic>
      <p:sp>
        <p:nvSpPr>
          <p:cNvPr id="19" name="TextBox 18">
            <a:extLst>
              <a:ext uri="{FF2B5EF4-FFF2-40B4-BE49-F238E27FC236}">
                <a16:creationId xmlns:a16="http://schemas.microsoft.com/office/drawing/2014/main" id="{0DBA2219-553F-234C-9EB8-B2A85FD69E3C}"/>
              </a:ext>
            </a:extLst>
          </p:cNvPr>
          <p:cNvSpPr txBox="1"/>
          <p:nvPr/>
        </p:nvSpPr>
        <p:spPr>
          <a:xfrm>
            <a:off x="2579516" y="5871783"/>
            <a:ext cx="7343422" cy="646331"/>
          </a:xfrm>
          <a:prstGeom prst="rect">
            <a:avLst/>
          </a:prstGeom>
          <a:noFill/>
        </p:spPr>
        <p:txBody>
          <a:bodyPr wrap="square" rtlCol="0">
            <a:spAutoFit/>
          </a:bodyPr>
          <a:lstStyle/>
          <a:p>
            <a:r>
              <a:rPr lang="en-GB" b="1"/>
              <a:t>IDS</a:t>
            </a:r>
            <a:r>
              <a:rPr lang="en-US"/>
              <a:t> Tool Implementation for </a:t>
            </a:r>
            <a:r>
              <a:rPr lang="en-IN" b="1"/>
              <a:t>Cyberattack detection mechanism</a:t>
            </a:r>
            <a:endParaRPr lang="en-GB" b="1"/>
          </a:p>
          <a:p>
            <a:endParaRPr lang="en-GB" b="1"/>
          </a:p>
        </p:txBody>
      </p:sp>
      <p:pic>
        <p:nvPicPr>
          <p:cNvPr id="7170" name="Picture 2" descr="Energies | Free Full-Text | Broadband PLC for Clustered Advanced Metering  Infrastructure (AMI) Architecture">
            <a:extLst>
              <a:ext uri="{FF2B5EF4-FFF2-40B4-BE49-F238E27FC236}">
                <a16:creationId xmlns:a16="http://schemas.microsoft.com/office/drawing/2014/main" id="{9C86FEC4-656A-4A4D-B33E-F36090722F8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7765" y="1883937"/>
            <a:ext cx="7878016" cy="38120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A3682EA-B6A0-2744-8B81-0D935A94A4FE}"/>
              </a:ext>
            </a:extLst>
          </p:cNvPr>
          <p:cNvSpPr txBox="1"/>
          <p:nvPr/>
        </p:nvSpPr>
        <p:spPr>
          <a:xfrm>
            <a:off x="2424289" y="5855062"/>
            <a:ext cx="7343422" cy="646331"/>
          </a:xfrm>
          <a:prstGeom prst="rect">
            <a:avLst/>
          </a:prstGeom>
          <a:noFill/>
        </p:spPr>
        <p:txBody>
          <a:bodyPr wrap="square" rtlCol="0">
            <a:spAutoFit/>
          </a:bodyPr>
          <a:lstStyle/>
          <a:p>
            <a:r>
              <a:rPr lang="en-IN" b="1"/>
              <a:t>Embedded Firewall</a:t>
            </a:r>
            <a:r>
              <a:rPr lang="en-GB" b="1"/>
              <a:t> </a:t>
            </a:r>
            <a:r>
              <a:rPr lang="en-US"/>
              <a:t>Implementation for service user gateway</a:t>
            </a:r>
            <a:endParaRPr lang="en-GB" b="1"/>
          </a:p>
          <a:p>
            <a:endParaRPr lang="en-GB" b="1"/>
          </a:p>
        </p:txBody>
      </p:sp>
      <p:pic>
        <p:nvPicPr>
          <p:cNvPr id="3" name="result1">
            <a:hlinkClick r:id="" action="ppaction://media"/>
            <a:extLst>
              <a:ext uri="{FF2B5EF4-FFF2-40B4-BE49-F238E27FC236}">
                <a16:creationId xmlns:a16="http://schemas.microsoft.com/office/drawing/2014/main" id="{951BEC7A-A9EB-463A-B475-64940F161F0E}"/>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104690" y="4818416"/>
            <a:ext cx="487363" cy="487363"/>
          </a:xfrm>
          <a:prstGeom prst="rect">
            <a:avLst/>
          </a:prstGeom>
        </p:spPr>
      </p:pic>
      <p:pic>
        <p:nvPicPr>
          <p:cNvPr id="5" name="result 2.1">
            <a:hlinkClick r:id="" action="ppaction://media"/>
            <a:extLst>
              <a:ext uri="{FF2B5EF4-FFF2-40B4-BE49-F238E27FC236}">
                <a16:creationId xmlns:a16="http://schemas.microsoft.com/office/drawing/2014/main" id="{13B00873-625D-4ABA-86CB-43880CD49060}"/>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087704" y="5452343"/>
            <a:ext cx="487363" cy="487363"/>
          </a:xfrm>
          <a:prstGeom prst="rect">
            <a:avLst/>
          </a:prstGeom>
        </p:spPr>
      </p:pic>
      <p:pic>
        <p:nvPicPr>
          <p:cNvPr id="6" name="Audio Recording 12 Nov 2020 at 18:28:45" descr="Audio Recording 12 Nov 2020 at 18:28:45">
            <a:hlinkClick r:id="" action="ppaction://media"/>
            <a:extLst>
              <a:ext uri="{FF2B5EF4-FFF2-40B4-BE49-F238E27FC236}">
                <a16:creationId xmlns:a16="http://schemas.microsoft.com/office/drawing/2014/main" id="{A0721336-4336-2C48-8B85-EC1965541029}"/>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1036463" y="6086270"/>
            <a:ext cx="589845" cy="589845"/>
          </a:xfrm>
          <a:prstGeom prst="rect">
            <a:avLst/>
          </a:prstGeom>
        </p:spPr>
      </p:pic>
    </p:spTree>
    <p:extLst>
      <p:ext uri="{BB962C8B-B14F-4D97-AF65-F5344CB8AC3E}">
        <p14:creationId xmlns:p14="http://schemas.microsoft.com/office/powerpoint/2010/main" val="4211071823"/>
      </p:ext>
    </p:extLst>
  </p:cSld>
  <p:clrMapOvr>
    <a:masterClrMapping/>
  </p:clrMapOvr>
  <mc:AlternateContent xmlns:mc="http://schemas.openxmlformats.org/markup-compatibility/2006" xmlns:p14="http://schemas.microsoft.com/office/powerpoint/2010/main">
    <mc:Choice Requires="p14">
      <p:transition spd="slow" p14:dur="2000" advClick="0" advTm="1260"/>
    </mc:Choice>
    <mc:Fallback xmlns="">
      <p:transition spd="slow" advClick="0" advTm="1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1" presetClass="mediacall" presetSubtype="0" fill="hold" nodeType="withEffect">
                                  <p:stCondLst>
                                    <p:cond delay="0"/>
                                  </p:stCondLst>
                                  <p:childTnLst>
                                    <p:cmd type="call" cmd="playFrom(0.0)">
                                      <p:cBhvr>
                                        <p:cTn id="12" dur="27775" fill="hold"/>
                                        <p:tgtEl>
                                          <p:spTgt spid="3"/>
                                        </p:tgtEl>
                                      </p:cBhvr>
                                    </p:cmd>
                                  </p:childTnLst>
                                </p:cTn>
                              </p:par>
                            </p:childTnLst>
                          </p:cTn>
                        </p:par>
                        <p:par>
                          <p:cTn id="13" fill="hold">
                            <p:stCondLst>
                              <p:cond delay="27775"/>
                            </p:stCondLst>
                            <p:childTnLst>
                              <p:par>
                                <p:cTn id="14" presetID="22" presetClass="exit" presetSubtype="4" fill="hold" nodeType="afterEffect">
                                  <p:stCondLst>
                                    <p:cond delay="0"/>
                                  </p:stCondLst>
                                  <p:childTnLst>
                                    <p:animEffect transition="out" filter="wipe(down)">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22" presetClass="exit" presetSubtype="4" fill="hold" grpId="1" nodeType="withEffect">
                                  <p:stCondLst>
                                    <p:cond delay="0"/>
                                  </p:stCondLst>
                                  <p:childTnLst>
                                    <p:animEffect transition="out" filter="wipe(down)">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8275"/>
                            </p:stCondLst>
                            <p:childTnLst>
                              <p:par>
                                <p:cTn id="21" presetID="9"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par>
                                <p:cTn id="27" presetID="1" presetClass="mediacall" presetSubtype="0" fill="hold" nodeType="withEffect">
                                  <p:stCondLst>
                                    <p:cond delay="0"/>
                                  </p:stCondLst>
                                  <p:childTnLst>
                                    <p:cmd type="call" cmd="playFrom(0.0)">
                                      <p:cBhvr>
                                        <p:cTn id="28" dur="43903" fill="hold"/>
                                        <p:tgtEl>
                                          <p:spTgt spid="5"/>
                                        </p:tgtEl>
                                      </p:cBhvr>
                                    </p:cmd>
                                  </p:childTnLst>
                                </p:cTn>
                              </p:par>
                            </p:childTnLst>
                          </p:cTn>
                        </p:par>
                        <p:par>
                          <p:cTn id="29" fill="hold">
                            <p:stCondLst>
                              <p:cond delay="72178"/>
                            </p:stCondLst>
                            <p:childTnLst>
                              <p:par>
                                <p:cTn id="30" presetID="22" presetClass="exit" presetSubtype="4" fill="hold" nodeType="afterEffect">
                                  <p:stCondLst>
                                    <p:cond delay="0"/>
                                  </p:stCondLst>
                                  <p:childTnLst>
                                    <p:animEffect transition="out" filter="wipe(down)">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22" presetClass="exit" presetSubtype="4" fill="hold" grpId="1" nodeType="withEffect">
                                  <p:stCondLst>
                                    <p:cond delay="0"/>
                                  </p:stCondLst>
                                  <p:childTnLst>
                                    <p:animEffect transition="out" filter="wipe(down)">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childTnLst>
                          </p:cTn>
                        </p:par>
                        <p:par>
                          <p:cTn id="36" fill="hold">
                            <p:stCondLst>
                              <p:cond delay="72678"/>
                            </p:stCondLst>
                            <p:childTnLst>
                              <p:par>
                                <p:cTn id="37" presetID="10" presetClass="entr" presetSubtype="0" fill="hold" nodeType="afterEffect">
                                  <p:stCondLst>
                                    <p:cond delay="0"/>
                                  </p:stCondLst>
                                  <p:childTnLst>
                                    <p:set>
                                      <p:cBhvr>
                                        <p:cTn id="38" dur="1" fill="hold">
                                          <p:stCondLst>
                                            <p:cond delay="0"/>
                                          </p:stCondLst>
                                        </p:cTn>
                                        <p:tgtEl>
                                          <p:spTgt spid="7170"/>
                                        </p:tgtEl>
                                        <p:attrNameLst>
                                          <p:attrName>style.visibility</p:attrName>
                                        </p:attrNameLst>
                                      </p:cBhvr>
                                      <p:to>
                                        <p:strVal val="visible"/>
                                      </p:to>
                                    </p:set>
                                    <p:animEffect transition="in" filter="fade">
                                      <p:cBhvr>
                                        <p:cTn id="39" dur="500"/>
                                        <p:tgtEl>
                                          <p:spTgt spid="717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par>
                                <p:cTn id="43" presetID="1" presetClass="mediacall" presetSubtype="0" fill="hold" nodeType="withEffect">
                                  <p:stCondLst>
                                    <p:cond delay="0"/>
                                  </p:stCondLst>
                                  <p:childTnLst>
                                    <p:cmd type="call" cmd="playFrom(0.0)">
                                      <p:cBhvr>
                                        <p:cTn id="44" dur="16320" fill="hold"/>
                                        <p:tgtEl>
                                          <p:spTgt spid="6"/>
                                        </p:tgtEl>
                                      </p:cBhvr>
                                    </p:cmd>
                                  </p:childTnLst>
                                </p:cTn>
                              </p:par>
                            </p:childTnLst>
                          </p:cTn>
                        </p:par>
                        <p:par>
                          <p:cTn id="45" fill="hold">
                            <p:stCondLst>
                              <p:cond delay="88998"/>
                            </p:stCondLst>
                            <p:childTnLst>
                              <p:par>
                                <p:cTn id="46" presetID="22" presetClass="exit" presetSubtype="4" fill="hold" nodeType="afterEffect">
                                  <p:stCondLst>
                                    <p:cond delay="0"/>
                                  </p:stCondLst>
                                  <p:childTnLst>
                                    <p:animEffect transition="out" filter="wipe(down)">
                                      <p:cBhvr>
                                        <p:cTn id="47" dur="500"/>
                                        <p:tgtEl>
                                          <p:spTgt spid="7170"/>
                                        </p:tgtEl>
                                      </p:cBhvr>
                                    </p:animEffect>
                                    <p:set>
                                      <p:cBhvr>
                                        <p:cTn id="48" dur="1" fill="hold">
                                          <p:stCondLst>
                                            <p:cond delay="499"/>
                                          </p:stCondLst>
                                        </p:cTn>
                                        <p:tgtEl>
                                          <p:spTgt spid="7170"/>
                                        </p:tgtEl>
                                        <p:attrNameLst>
                                          <p:attrName>style.visibility</p:attrName>
                                        </p:attrNameLst>
                                      </p:cBhvr>
                                      <p:to>
                                        <p:strVal val="hidden"/>
                                      </p:to>
                                    </p:set>
                                  </p:childTnLst>
                                </p:cTn>
                              </p:par>
                              <p:par>
                                <p:cTn id="49" presetID="22" presetClass="exit" presetSubtype="4" fill="hold" grpId="1" nodeType="withEffect">
                                  <p:stCondLst>
                                    <p:cond delay="0"/>
                                  </p:stCondLst>
                                  <p:childTnLst>
                                    <p:animEffect transition="out" filter="wipe(down)">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2" fill="hold" display="0">
                  <p:stCondLst>
                    <p:cond delay="indefinite"/>
                  </p:stCondLst>
                  <p:endCondLst>
                    <p:cond evt="onStopAudio" delay="0">
                      <p:tgtEl>
                        <p:sldTgt/>
                      </p:tgtEl>
                    </p:cond>
                  </p:endCondLst>
                </p:cTn>
                <p:tgtEl>
                  <p:spTgt spid="3"/>
                </p:tgtEl>
              </p:cMediaNode>
            </p:audio>
            <p:audio>
              <p:cMediaNode vol="80000">
                <p:cTn id="53" fill="hold" display="0">
                  <p:stCondLst>
                    <p:cond delay="indefinite"/>
                  </p:stCondLst>
                  <p:endCondLst>
                    <p:cond evt="onStopAudio" delay="0">
                      <p:tgtEl>
                        <p:sldTgt/>
                      </p:tgtEl>
                    </p:cond>
                  </p:endCondLst>
                </p:cTn>
                <p:tgtEl>
                  <p:spTgt spid="5"/>
                </p:tgtEl>
              </p:cMediaNode>
            </p:audio>
            <p:audio>
              <p:cMediaNode vol="100000">
                <p:cTn id="54" fill="hold" display="0">
                  <p:stCondLst>
                    <p:cond delay="indefinite"/>
                  </p:stCondLst>
                  <p:endCondLst>
                    <p:cond evt="onStopAudio" delay="0">
                      <p:tgtEl>
                        <p:sldTgt/>
                      </p:tgtEl>
                    </p:cond>
                  </p:endCondLst>
                </p:cTn>
                <p:tgtEl>
                  <p:spTgt spid="6"/>
                </p:tgtEl>
              </p:cMediaNode>
            </p:audio>
          </p:childTnLst>
        </p:cTn>
      </p:par>
    </p:tnLst>
    <p:bldLst>
      <p:bldP spid="8" grpId="0"/>
      <p:bldP spid="8" grpId="1"/>
      <p:bldP spid="19" grpId="0"/>
      <p:bldP spid="19" grpId="1"/>
      <p:bldP spid="21" grpId="0"/>
      <p:bldP spid="21"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196" name="Rectangle 134">
            <a:extLst>
              <a:ext uri="{FF2B5EF4-FFF2-40B4-BE49-F238E27FC236}">
                <a16:creationId xmlns:a16="http://schemas.microsoft.com/office/drawing/2014/main" id="{BB96281C-838D-4BCD-BE5A-552E3519C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913795" y="965196"/>
            <a:ext cx="4644323" cy="1562850"/>
          </a:xfrm>
        </p:spPr>
        <p:txBody>
          <a:bodyPr>
            <a:normAutofit/>
          </a:bodyPr>
          <a:lstStyle/>
          <a:p>
            <a:pPr lvl="0" algn="l"/>
            <a:r>
              <a:rPr lang="en-US" sz="3600" b="1">
                <a:effectLst/>
              </a:rPr>
              <a:t>Benefits of Overall Implementation</a:t>
            </a:r>
            <a:endParaRPr lang="en-GB" sz="3600" b="1">
              <a:effectLst/>
            </a:endParaRPr>
          </a:p>
        </p:txBody>
      </p:sp>
      <p:sp>
        <p:nvSpPr>
          <p:cNvPr id="8197" name="Rectangle 136">
            <a:extLst>
              <a:ext uri="{FF2B5EF4-FFF2-40B4-BE49-F238E27FC236}">
                <a16:creationId xmlns:a16="http://schemas.microsoft.com/office/drawing/2014/main" id="{A0DBF9AA-DD4B-4A5E-B4E5-CA1FD99D2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at Benefits Will Smart Meters Bring? | NOT A LOT OF PEOPLE KNOW THAT">
            <a:extLst>
              <a:ext uri="{FF2B5EF4-FFF2-40B4-BE49-F238E27FC236}">
                <a16:creationId xmlns:a16="http://schemas.microsoft.com/office/drawing/2014/main" id="{F604BE8F-7F9D-2541-9869-6D711EB29D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900" b="7396"/>
          <a:stretch/>
        </p:blipFill>
        <p:spPr bwMode="auto">
          <a:xfrm>
            <a:off x="6253540" y="2072048"/>
            <a:ext cx="4806292" cy="25679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F34AE74A-CB5A-407C-AA35-4F1EA9A8FA0B}"/>
              </a:ext>
            </a:extLst>
          </p:cNvPr>
          <p:cNvGraphicFramePr>
            <a:graphicFrameLocks noGrp="1"/>
          </p:cNvGraphicFramePr>
          <p:nvPr>
            <p:ph idx="1"/>
            <p:extLst>
              <p:ext uri="{D42A27DB-BD31-4B8C-83A1-F6EECF244321}">
                <p14:modId xmlns:p14="http://schemas.microsoft.com/office/powerpoint/2010/main" val="935399272"/>
              </p:ext>
            </p:extLst>
          </p:nvPr>
        </p:nvGraphicFramePr>
        <p:xfrm>
          <a:off x="913795" y="2683435"/>
          <a:ext cx="4644323" cy="31077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Recording 12 Nov 2020 at 15:42:09" descr="Audio Recording 12 Nov 2020 at 15:42:09">
            <a:hlinkClick r:id="" action="ppaction://media"/>
            <a:extLst>
              <a:ext uri="{FF2B5EF4-FFF2-40B4-BE49-F238E27FC236}">
                <a16:creationId xmlns:a16="http://schemas.microsoft.com/office/drawing/2014/main" id="{A7419633-56FB-0248-8404-19367F44331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48238" y="6045200"/>
            <a:ext cx="812800" cy="812800"/>
          </a:xfrm>
          <a:prstGeom prst="rect">
            <a:avLst/>
          </a:prstGeom>
        </p:spPr>
      </p:pic>
    </p:spTree>
    <p:extLst>
      <p:ext uri="{BB962C8B-B14F-4D97-AF65-F5344CB8AC3E}">
        <p14:creationId xmlns:p14="http://schemas.microsoft.com/office/powerpoint/2010/main" val="2578150343"/>
      </p:ext>
    </p:extLst>
  </p:cSld>
  <p:clrMapOvr>
    <a:masterClrMapping/>
  </p:clrMapOvr>
  <p:transition spd="slow" advClick="0" advTm="3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8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E0D9-7CA6-1949-80D5-B559CA2FC2D0}"/>
              </a:ext>
            </a:extLst>
          </p:cNvPr>
          <p:cNvSpPr>
            <a:spLocks noGrp="1"/>
          </p:cNvSpPr>
          <p:nvPr>
            <p:ph type="title"/>
          </p:nvPr>
        </p:nvSpPr>
        <p:spPr>
          <a:xfrm>
            <a:off x="913795" y="609600"/>
            <a:ext cx="10353762" cy="1257300"/>
          </a:xfrm>
        </p:spPr>
        <p:txBody>
          <a:bodyPr>
            <a:normAutofit/>
          </a:bodyPr>
          <a:lstStyle/>
          <a:p>
            <a:pPr lvl="0"/>
            <a:r>
              <a:rPr lang="en-US" b="1">
                <a:effectLst/>
              </a:rPr>
              <a:t>Conclusion</a:t>
            </a:r>
            <a:endParaRPr lang="en-GB" b="1">
              <a:effectLst/>
            </a:endParaRPr>
          </a:p>
        </p:txBody>
      </p:sp>
      <p:graphicFrame>
        <p:nvGraphicFramePr>
          <p:cNvPr id="6" name="Content Placeholder 3">
            <a:extLst>
              <a:ext uri="{FF2B5EF4-FFF2-40B4-BE49-F238E27FC236}">
                <a16:creationId xmlns:a16="http://schemas.microsoft.com/office/drawing/2014/main" id="{38F78227-FBEF-4D14-BF7F-4B9231E263D5}"/>
              </a:ext>
            </a:extLst>
          </p:cNvPr>
          <p:cNvGraphicFramePr>
            <a:graphicFrameLocks noGrp="1"/>
          </p:cNvGraphicFramePr>
          <p:nvPr>
            <p:ph idx="1"/>
            <p:extLst>
              <p:ext uri="{D42A27DB-BD31-4B8C-83A1-F6EECF244321}">
                <p14:modId xmlns:p14="http://schemas.microsoft.com/office/powerpoint/2010/main" val="1754732058"/>
              </p:ext>
            </p:extLst>
          </p:nvPr>
        </p:nvGraphicFramePr>
        <p:xfrm>
          <a:off x="259644" y="2076450"/>
          <a:ext cx="1153724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Recording 12 Nov 2020 at 15:49:37" descr="Audio Recording 12 Nov 2020 at 15:49:37">
            <a:hlinkClick r:id="" action="ppaction://media"/>
            <a:extLst>
              <a:ext uri="{FF2B5EF4-FFF2-40B4-BE49-F238E27FC236}">
                <a16:creationId xmlns:a16="http://schemas.microsoft.com/office/drawing/2014/main" id="{6B93B222-4A92-CC48-B007-ACB9EE1A656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67557" y="6045200"/>
            <a:ext cx="812800" cy="812800"/>
          </a:xfrm>
          <a:prstGeom prst="rect">
            <a:avLst/>
          </a:prstGeom>
        </p:spPr>
      </p:pic>
    </p:spTree>
    <p:extLst>
      <p:ext uri="{BB962C8B-B14F-4D97-AF65-F5344CB8AC3E}">
        <p14:creationId xmlns:p14="http://schemas.microsoft.com/office/powerpoint/2010/main" val="3483549341"/>
      </p:ext>
    </p:extLst>
  </p:cSld>
  <p:clrMapOvr>
    <a:masterClrMapping/>
  </p:clrMapOvr>
  <p:transition spd="slow" advClick="0" advTm="37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81A32"/>
      </a:dk2>
      <a:lt2>
        <a:srgbClr val="F0F3F3"/>
      </a:lt2>
      <a:accent1>
        <a:srgbClr val="C54F4B"/>
      </a:accent1>
      <a:accent2>
        <a:srgbClr val="B33967"/>
      </a:accent2>
      <a:accent3>
        <a:srgbClr val="C54BAC"/>
      </a:accent3>
      <a:accent4>
        <a:srgbClr val="9939B3"/>
      </a:accent4>
      <a:accent5>
        <a:srgbClr val="784BC5"/>
      </a:accent5>
      <a:accent6>
        <a:srgbClr val="3D42B5"/>
      </a:accent6>
      <a:hlink>
        <a:srgbClr val="843FBF"/>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0</TotalTime>
  <Words>879</Words>
  <Application>Microsoft Macintosh PowerPoint</Application>
  <PresentationFormat>Widescreen</PresentationFormat>
  <Paragraphs>68</Paragraphs>
  <Slides>10</Slides>
  <Notes>0</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Calisto mt</vt:lpstr>
      <vt:lpstr>Calisto mt</vt:lpstr>
      <vt:lpstr>Segoe UI</vt:lpstr>
      <vt:lpstr>Wingdings 2</vt:lpstr>
      <vt:lpstr>SlateVTI</vt:lpstr>
      <vt:lpstr>IOT Smart Metering   Case Study  </vt:lpstr>
      <vt:lpstr>Abstract</vt:lpstr>
      <vt:lpstr>Why Smart Meters ?</vt:lpstr>
      <vt:lpstr>The Context Problem</vt:lpstr>
      <vt:lpstr>The Challenge- Unprecedented Design flaw</vt:lpstr>
      <vt:lpstr>And the Solution from the leader- Project Manager</vt:lpstr>
      <vt:lpstr>And the Results…</vt:lpstr>
      <vt:lpstr>Benefits of Overall Implementation</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Smart Metering   Case Study  </dc:title>
  <dc:creator>Balguri, Umakanth Sai</dc:creator>
  <cp:lastModifiedBy>Balguri, Umakanth Sai</cp:lastModifiedBy>
  <cp:revision>2</cp:revision>
  <dcterms:created xsi:type="dcterms:W3CDTF">2020-11-12T04:45:08Z</dcterms:created>
  <dcterms:modified xsi:type="dcterms:W3CDTF">2020-11-13T04:58:35Z</dcterms:modified>
</cp:coreProperties>
</file>